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18"/>
  </p:notesMasterIdLst>
  <p:sldIdLst>
    <p:sldId id="256" r:id="rId2"/>
    <p:sldId id="257" r:id="rId3"/>
    <p:sldId id="259" r:id="rId4"/>
    <p:sldId id="261" r:id="rId5"/>
    <p:sldId id="260" r:id="rId6"/>
    <p:sldId id="264" r:id="rId7"/>
    <p:sldId id="265" r:id="rId8"/>
    <p:sldId id="269" r:id="rId9"/>
    <p:sldId id="270" r:id="rId10"/>
    <p:sldId id="271" r:id="rId11"/>
    <p:sldId id="273" r:id="rId12"/>
    <p:sldId id="274" r:id="rId13"/>
    <p:sldId id="263" r:id="rId14"/>
    <p:sldId id="268" r:id="rId15"/>
    <p:sldId id="272" r:id="rId16"/>
    <p:sldId id="275" r:id="rId17"/>
  </p:sldIdLst>
  <p:sldSz cx="9144000" cy="6858000" type="screen4x3"/>
  <p:notesSz cx="6858000" cy="9144000"/>
  <p:defaultText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110" d="100"/>
          <a:sy n="110" d="100"/>
        </p:scale>
        <p:origin x="-1608" y="-96"/>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hlavičky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sk-SK"/>
          </a:p>
        </p:txBody>
      </p:sp>
      <p:sp>
        <p:nvSpPr>
          <p:cNvPr id="3" name="Zástupný symbol dátum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DB6F-62EF-473A-A2FE-71A6D7204B8D}" type="datetimeFigureOut">
              <a:rPr lang="sk-SK" smtClean="0"/>
              <a:t>30.10.2023</a:t>
            </a:fld>
            <a:endParaRPr lang="sk-SK"/>
          </a:p>
        </p:txBody>
      </p:sp>
      <p:sp>
        <p:nvSpPr>
          <p:cNvPr id="4" name="Zástupný symbol obrazu snímky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sk-SK"/>
          </a:p>
        </p:txBody>
      </p:sp>
      <p:sp>
        <p:nvSpPr>
          <p:cNvPr id="5" name="Zástupný symbol poznámok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sk-SK"/>
          </a:p>
        </p:txBody>
      </p:sp>
      <p:sp>
        <p:nvSpPr>
          <p:cNvPr id="6" name="Zástupný symbol päty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sk-SK"/>
          </a:p>
        </p:txBody>
      </p:sp>
      <p:sp>
        <p:nvSpPr>
          <p:cNvPr id="7" name="Zástupný symbol čísla snímky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18740F1-B6AF-4526-ADA2-B940C0C99BB0}" type="slidenum">
              <a:rPr lang="sk-SK" smtClean="0"/>
              <a:t>‹#›</a:t>
            </a:fld>
            <a:endParaRPr lang="sk-SK"/>
          </a:p>
        </p:txBody>
      </p:sp>
    </p:spTree>
    <p:extLst>
      <p:ext uri="{BB962C8B-B14F-4D97-AF65-F5344CB8AC3E}">
        <p14:creationId xmlns:p14="http://schemas.microsoft.com/office/powerpoint/2010/main" val="20884919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A18740F1-B6AF-4526-ADA2-B940C0C99BB0}" type="slidenum">
              <a:rPr lang="sk-SK" smtClean="0"/>
              <a:t>9</a:t>
            </a:fld>
            <a:endParaRPr lang="sk-SK"/>
          </a:p>
        </p:txBody>
      </p:sp>
    </p:spTree>
    <p:extLst>
      <p:ext uri="{BB962C8B-B14F-4D97-AF65-F5344CB8AC3E}">
        <p14:creationId xmlns:p14="http://schemas.microsoft.com/office/powerpoint/2010/main" val="3673669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obrazu snímky 1"/>
          <p:cNvSpPr>
            <a:spLocks noGrp="1" noRot="1" noChangeAspect="1"/>
          </p:cNvSpPr>
          <p:nvPr>
            <p:ph type="sldImg"/>
          </p:nvPr>
        </p:nvSpPr>
        <p:spPr/>
      </p:sp>
      <p:sp>
        <p:nvSpPr>
          <p:cNvPr id="3" name="Zástupný symbol poznámok 2"/>
          <p:cNvSpPr>
            <a:spLocks noGrp="1"/>
          </p:cNvSpPr>
          <p:nvPr>
            <p:ph type="body" idx="1"/>
          </p:nvPr>
        </p:nvSpPr>
        <p:spPr/>
        <p:txBody>
          <a:bodyPr/>
          <a:lstStyle/>
          <a:p>
            <a:endParaRPr lang="sk-SK" dirty="0"/>
          </a:p>
        </p:txBody>
      </p:sp>
      <p:sp>
        <p:nvSpPr>
          <p:cNvPr id="4" name="Zástupný symbol čísla snímky 3"/>
          <p:cNvSpPr>
            <a:spLocks noGrp="1"/>
          </p:cNvSpPr>
          <p:nvPr>
            <p:ph type="sldNum" sz="quarter" idx="10"/>
          </p:nvPr>
        </p:nvSpPr>
        <p:spPr/>
        <p:txBody>
          <a:bodyPr/>
          <a:lstStyle/>
          <a:p>
            <a:fld id="{A18740F1-B6AF-4526-ADA2-B940C0C99BB0}" type="slidenum">
              <a:rPr lang="sk-SK" smtClean="0"/>
              <a:t>12</a:t>
            </a:fld>
            <a:endParaRPr lang="sk-SK"/>
          </a:p>
        </p:txBody>
      </p:sp>
    </p:spTree>
    <p:extLst>
      <p:ext uri="{BB962C8B-B14F-4D97-AF65-F5344CB8AC3E}">
        <p14:creationId xmlns:p14="http://schemas.microsoft.com/office/powerpoint/2010/main" val="90079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á snímka">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sk-SK" smtClean="0"/>
              <a:t>Upravte štýly predlohy textu</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k-SK" smtClean="0"/>
              <a:t>Upravte štýl predlohy podnadpisov</a:t>
            </a:r>
            <a:endParaRPr lang="en-US" dirty="0"/>
          </a:p>
        </p:txBody>
      </p:sp>
      <p:sp>
        <p:nvSpPr>
          <p:cNvPr id="7" name="Date Placeholder 6"/>
          <p:cNvSpPr>
            <a:spLocks noGrp="1"/>
          </p:cNvSpPr>
          <p:nvPr>
            <p:ph type="dt" sz="half" idx="10"/>
          </p:nvPr>
        </p:nvSpPr>
        <p:spPr/>
        <p:txBody>
          <a:bodyPr/>
          <a:lstStyle/>
          <a:p>
            <a:fld id="{30782C10-3DDD-4045-89E4-79A07D96BF32}" type="datetimeFigureOut">
              <a:rPr lang="sk-SK" smtClean="0"/>
              <a:t>30.10.2023</a:t>
            </a:fld>
            <a:endParaRPr lang="sk-SK"/>
          </a:p>
        </p:txBody>
      </p:sp>
      <p:sp>
        <p:nvSpPr>
          <p:cNvPr id="8" name="Slide Number Placeholder 7"/>
          <p:cNvSpPr>
            <a:spLocks noGrp="1"/>
          </p:cNvSpPr>
          <p:nvPr>
            <p:ph type="sldNum" sz="quarter" idx="11"/>
          </p:nvPr>
        </p:nvSpPr>
        <p:spPr/>
        <p:txBody>
          <a:bodyPr/>
          <a:lstStyle/>
          <a:p>
            <a:fld id="{E0A3D3D5-A478-486F-82D8-9CDE586FDA5B}" type="slidenum">
              <a:rPr lang="sk-SK" smtClean="0"/>
              <a:t>‹#›</a:t>
            </a:fld>
            <a:endParaRPr lang="sk-SK"/>
          </a:p>
        </p:txBody>
      </p:sp>
      <p:sp>
        <p:nvSpPr>
          <p:cNvPr id="9" name="Footer Placeholder 8"/>
          <p:cNvSpPr>
            <a:spLocks noGrp="1"/>
          </p:cNvSpPr>
          <p:nvPr>
            <p:ph type="ftr" sz="quarter" idx="12"/>
          </p:nvPr>
        </p:nvSpPr>
        <p:spPr/>
        <p:txBody>
          <a:bodyPr/>
          <a:lstStyle/>
          <a:p>
            <a:endParaRPr lang="sk-S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z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Vertical Text Placeholder 2"/>
          <p:cNvSpPr>
            <a:spLocks noGrp="1"/>
          </p:cNvSpPr>
          <p:nvPr>
            <p:ph type="body" orient="vert" idx="1"/>
          </p:nvPr>
        </p:nvSpPr>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30782C10-3DDD-4045-89E4-79A07D96BF32}" type="datetimeFigureOut">
              <a:rPr lang="sk-SK" smtClean="0"/>
              <a:t>30.10.2023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0A3D3D5-A478-486F-82D8-9CDE586FDA5B}" type="slidenum">
              <a:rPr lang="sk-SK" smtClean="0"/>
              <a:t>‹#›</a:t>
            </a:fld>
            <a:endParaRPr lang="sk-S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Z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sk-SK" smtClean="0"/>
              <a:t>Upravte štýly predlohy textu</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4" name="Date Placeholder 3"/>
          <p:cNvSpPr>
            <a:spLocks noGrp="1"/>
          </p:cNvSpPr>
          <p:nvPr>
            <p:ph type="dt" sz="half" idx="10"/>
          </p:nvPr>
        </p:nvSpPr>
        <p:spPr/>
        <p:txBody>
          <a:bodyPr/>
          <a:lstStyle/>
          <a:p>
            <a:fld id="{30782C10-3DDD-4045-89E4-79A07D96BF32}" type="datetimeFigureOut">
              <a:rPr lang="sk-SK" smtClean="0"/>
              <a:t>30.10.2023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0A3D3D5-A478-486F-82D8-9CDE586FDA5B}" type="slidenum">
              <a:rPr lang="sk-SK" smtClean="0"/>
              <a:t>‹#›</a:t>
            </a:fld>
            <a:endParaRPr lang="sk-S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Content Placeholder 2"/>
          <p:cNvSpPr>
            <a:spLocks noGrp="1"/>
          </p:cNvSpPr>
          <p:nvPr>
            <p:ph idx="1"/>
          </p:nvPr>
        </p:nvSpPr>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Date Placeholder 3"/>
          <p:cNvSpPr>
            <a:spLocks noGrp="1"/>
          </p:cNvSpPr>
          <p:nvPr>
            <p:ph type="dt" sz="half" idx="10"/>
          </p:nvPr>
        </p:nvSpPr>
        <p:spPr/>
        <p:txBody>
          <a:bodyPr/>
          <a:lstStyle/>
          <a:p>
            <a:fld id="{30782C10-3DDD-4045-89E4-79A07D96BF32}" type="datetimeFigureOut">
              <a:rPr lang="sk-SK" smtClean="0"/>
              <a:t>30.10.2023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0A3D3D5-A478-486F-82D8-9CDE586FDA5B}" type="slidenum">
              <a:rPr lang="sk-SK" smtClean="0"/>
              <a:t>‹#›</a:t>
            </a:fld>
            <a:endParaRPr lang="sk-S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Hlavička sekcie">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sk-SK" smtClean="0"/>
              <a:t>Upravte štýly predlohy textu</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k-SK" smtClean="0"/>
              <a:t>Upravte štýl predlohy textu.</a:t>
            </a:r>
          </a:p>
        </p:txBody>
      </p:sp>
      <p:sp>
        <p:nvSpPr>
          <p:cNvPr id="4" name="Date Placeholder 3"/>
          <p:cNvSpPr>
            <a:spLocks noGrp="1"/>
          </p:cNvSpPr>
          <p:nvPr>
            <p:ph type="dt" sz="half" idx="10"/>
          </p:nvPr>
        </p:nvSpPr>
        <p:spPr/>
        <p:txBody>
          <a:bodyPr/>
          <a:lstStyle/>
          <a:p>
            <a:fld id="{30782C10-3DDD-4045-89E4-79A07D96BF32}" type="datetimeFigureOut">
              <a:rPr lang="sk-SK" smtClean="0"/>
              <a:t>30.10.2023</a:t>
            </a:fld>
            <a:endParaRPr lang="sk-SK"/>
          </a:p>
        </p:txBody>
      </p:sp>
      <p:sp>
        <p:nvSpPr>
          <p:cNvPr id="5" name="Footer Placeholder 4"/>
          <p:cNvSpPr>
            <a:spLocks noGrp="1"/>
          </p:cNvSpPr>
          <p:nvPr>
            <p:ph type="ftr" sz="quarter" idx="11"/>
          </p:nvPr>
        </p:nvSpPr>
        <p:spPr/>
        <p:txBody>
          <a:bodyPr/>
          <a:lstStyle/>
          <a:p>
            <a:endParaRPr lang="sk-SK"/>
          </a:p>
        </p:txBody>
      </p:sp>
      <p:sp>
        <p:nvSpPr>
          <p:cNvPr id="6" name="Slide Number Placeholder 5"/>
          <p:cNvSpPr>
            <a:spLocks noGrp="1"/>
          </p:cNvSpPr>
          <p:nvPr>
            <p:ph type="sldNum" sz="quarter" idx="12"/>
          </p:nvPr>
        </p:nvSpPr>
        <p:spPr/>
        <p:txBody>
          <a:bodyPr/>
          <a:lstStyle/>
          <a:p>
            <a:fld id="{E0A3D3D5-A478-486F-82D8-9CDE586FDA5B}" type="slidenum">
              <a:rPr lang="sk-SK" smtClean="0"/>
              <a:t>‹#›</a:t>
            </a:fld>
            <a:endParaRPr lang="sk-S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0782C10-3DDD-4045-89E4-79A07D96BF32}" type="datetimeFigureOut">
              <a:rPr lang="sk-SK" smtClean="0"/>
              <a:t>30.10.2023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E0A3D3D5-A478-486F-82D8-9CDE586FDA5B}" type="slidenum">
              <a:rPr lang="sk-SK" smtClean="0"/>
              <a:t>‹#›</a:t>
            </a:fld>
            <a:endParaRPr lang="sk-SK"/>
          </a:p>
        </p:txBody>
      </p:sp>
      <p:sp>
        <p:nvSpPr>
          <p:cNvPr id="9" name="Title 8"/>
          <p:cNvSpPr>
            <a:spLocks noGrp="1"/>
          </p:cNvSpPr>
          <p:nvPr>
            <p:ph type="title"/>
          </p:nvPr>
        </p:nvSpPr>
        <p:spPr>
          <a:xfrm>
            <a:off x="914400" y="1544715"/>
            <a:ext cx="7315200" cy="1154097"/>
          </a:xfrm>
        </p:spPr>
        <p:txBody>
          <a:bodyPr/>
          <a:lstStyle/>
          <a:p>
            <a:r>
              <a:rPr lang="sk-SK" smtClean="0"/>
              <a:t>Upravte štýly predlohy textu</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ani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k-SK" smtClean="0"/>
              <a:t>Upravte štýl predlohy textu.</a:t>
            </a:r>
          </a:p>
        </p:txBody>
      </p:sp>
      <p:sp>
        <p:nvSpPr>
          <p:cNvPr id="7" name="Date Placeholder 6"/>
          <p:cNvSpPr>
            <a:spLocks noGrp="1"/>
          </p:cNvSpPr>
          <p:nvPr>
            <p:ph type="dt" sz="half" idx="10"/>
          </p:nvPr>
        </p:nvSpPr>
        <p:spPr/>
        <p:txBody>
          <a:bodyPr/>
          <a:lstStyle/>
          <a:p>
            <a:fld id="{30782C10-3DDD-4045-89E4-79A07D96BF32}" type="datetimeFigureOut">
              <a:rPr lang="sk-SK" smtClean="0"/>
              <a:t>30.10.2023</a:t>
            </a:fld>
            <a:endParaRPr lang="sk-SK"/>
          </a:p>
        </p:txBody>
      </p:sp>
      <p:sp>
        <p:nvSpPr>
          <p:cNvPr id="8" name="Footer Placeholder 7"/>
          <p:cNvSpPr>
            <a:spLocks noGrp="1"/>
          </p:cNvSpPr>
          <p:nvPr>
            <p:ph type="ftr" sz="quarter" idx="11"/>
          </p:nvPr>
        </p:nvSpPr>
        <p:spPr/>
        <p:txBody>
          <a:bodyPr/>
          <a:lstStyle/>
          <a:p>
            <a:endParaRPr lang="sk-SK"/>
          </a:p>
        </p:txBody>
      </p:sp>
      <p:sp>
        <p:nvSpPr>
          <p:cNvPr id="9" name="Slide Number Placeholder 8"/>
          <p:cNvSpPr>
            <a:spLocks noGrp="1"/>
          </p:cNvSpPr>
          <p:nvPr>
            <p:ph type="sldNum" sz="quarter" idx="12"/>
          </p:nvPr>
        </p:nvSpPr>
        <p:spPr/>
        <p:txBody>
          <a:bodyPr/>
          <a:lstStyle/>
          <a:p>
            <a:fld id="{E0A3D3D5-A478-486F-82D8-9CDE586FDA5B}" type="slidenum">
              <a:rPr lang="sk-SK" smtClean="0"/>
              <a:t>‹#›</a:t>
            </a:fld>
            <a:endParaRPr lang="sk-SK"/>
          </a:p>
        </p:txBody>
      </p:sp>
      <p:sp>
        <p:nvSpPr>
          <p:cNvPr id="10" name="Title 9"/>
          <p:cNvSpPr>
            <a:spLocks noGrp="1"/>
          </p:cNvSpPr>
          <p:nvPr>
            <p:ph type="title"/>
          </p:nvPr>
        </p:nvSpPr>
        <p:spPr>
          <a:xfrm>
            <a:off x="914400" y="1544715"/>
            <a:ext cx="7315200" cy="1154097"/>
          </a:xfrm>
        </p:spPr>
        <p:txBody>
          <a:bodyPr/>
          <a:lstStyle/>
          <a:p>
            <a:r>
              <a:rPr lang="sk-SK" smtClean="0"/>
              <a:t>Upravte štýly predlohy textu</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Len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k-SK" smtClean="0"/>
              <a:t>Upravte štýly predlohy textu</a:t>
            </a:r>
            <a:endParaRPr lang="en-US"/>
          </a:p>
        </p:txBody>
      </p:sp>
      <p:sp>
        <p:nvSpPr>
          <p:cNvPr id="3" name="Date Placeholder 2"/>
          <p:cNvSpPr>
            <a:spLocks noGrp="1"/>
          </p:cNvSpPr>
          <p:nvPr>
            <p:ph type="dt" sz="half" idx="10"/>
          </p:nvPr>
        </p:nvSpPr>
        <p:spPr/>
        <p:txBody>
          <a:bodyPr/>
          <a:lstStyle/>
          <a:p>
            <a:fld id="{30782C10-3DDD-4045-89E4-79A07D96BF32}" type="datetimeFigureOut">
              <a:rPr lang="sk-SK" smtClean="0"/>
              <a:t>30.10.2023</a:t>
            </a:fld>
            <a:endParaRPr lang="sk-SK"/>
          </a:p>
        </p:txBody>
      </p:sp>
      <p:sp>
        <p:nvSpPr>
          <p:cNvPr id="4" name="Footer Placeholder 3"/>
          <p:cNvSpPr>
            <a:spLocks noGrp="1"/>
          </p:cNvSpPr>
          <p:nvPr>
            <p:ph type="ftr" sz="quarter" idx="11"/>
          </p:nvPr>
        </p:nvSpPr>
        <p:spPr/>
        <p:txBody>
          <a:bodyPr/>
          <a:lstStyle/>
          <a:p>
            <a:endParaRPr lang="sk-SK"/>
          </a:p>
        </p:txBody>
      </p:sp>
      <p:sp>
        <p:nvSpPr>
          <p:cNvPr id="5" name="Slide Number Placeholder 4"/>
          <p:cNvSpPr>
            <a:spLocks noGrp="1"/>
          </p:cNvSpPr>
          <p:nvPr>
            <p:ph type="sldNum" sz="quarter" idx="12"/>
          </p:nvPr>
        </p:nvSpPr>
        <p:spPr/>
        <p:txBody>
          <a:bodyPr/>
          <a:lstStyle/>
          <a:p>
            <a:fld id="{E0A3D3D5-A478-486F-82D8-9CDE586FDA5B}" type="slidenum">
              <a:rPr lang="sk-SK" smtClean="0"/>
              <a:t>‹#›</a:t>
            </a:fld>
            <a:endParaRPr lang="sk-S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0782C10-3DDD-4045-89E4-79A07D96BF32}" type="datetimeFigureOut">
              <a:rPr lang="sk-SK" smtClean="0"/>
              <a:t>30.10.2023</a:t>
            </a:fld>
            <a:endParaRPr lang="sk-SK"/>
          </a:p>
        </p:txBody>
      </p:sp>
      <p:sp>
        <p:nvSpPr>
          <p:cNvPr id="3" name="Footer Placeholder 2"/>
          <p:cNvSpPr>
            <a:spLocks noGrp="1"/>
          </p:cNvSpPr>
          <p:nvPr>
            <p:ph type="ftr" sz="quarter" idx="11"/>
          </p:nvPr>
        </p:nvSpPr>
        <p:spPr/>
        <p:txBody>
          <a:bodyPr/>
          <a:lstStyle/>
          <a:p>
            <a:endParaRPr lang="sk-SK"/>
          </a:p>
        </p:txBody>
      </p:sp>
      <p:sp>
        <p:nvSpPr>
          <p:cNvPr id="4" name="Slide Number Placeholder 3"/>
          <p:cNvSpPr>
            <a:spLocks noGrp="1"/>
          </p:cNvSpPr>
          <p:nvPr>
            <p:ph type="sldNum" sz="quarter" idx="12"/>
          </p:nvPr>
        </p:nvSpPr>
        <p:spPr/>
        <p:txBody>
          <a:bodyPr/>
          <a:lstStyle/>
          <a:p>
            <a:fld id="{E0A3D3D5-A478-486F-82D8-9CDE586FDA5B}" type="slidenum">
              <a:rPr lang="sk-SK" smtClean="0"/>
              <a:t>‹#›</a:t>
            </a:fld>
            <a:endParaRPr lang="sk-S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popisom">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sk-SK" smtClean="0"/>
              <a:t>Upravte štýly predlohy textu</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30782C10-3DDD-4045-89E4-79A07D96BF32}" type="datetimeFigureOut">
              <a:rPr lang="sk-SK" smtClean="0"/>
              <a:t>30.10.2023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E0A3D3D5-A478-486F-82D8-9CDE586FDA5B}" type="slidenum">
              <a:rPr lang="sk-SK" smtClean="0"/>
              <a:t>‹#›</a:t>
            </a:fld>
            <a:endParaRPr lang="sk-S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ok s popisom">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sk-SK" smtClean="0"/>
              <a:t>Upravte štýly predlohy textu</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k-SK" smtClean="0"/>
              <a:t>Ak chcete pridať obrázok, kliknite na ikonu</a:t>
            </a:r>
            <a:endParaRPr lang="en-US"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k-SK" smtClean="0"/>
              <a:t>Upravte štýl predlohy textu.</a:t>
            </a:r>
          </a:p>
        </p:txBody>
      </p:sp>
      <p:sp>
        <p:nvSpPr>
          <p:cNvPr id="5" name="Date Placeholder 4"/>
          <p:cNvSpPr>
            <a:spLocks noGrp="1"/>
          </p:cNvSpPr>
          <p:nvPr>
            <p:ph type="dt" sz="half" idx="10"/>
          </p:nvPr>
        </p:nvSpPr>
        <p:spPr/>
        <p:txBody>
          <a:bodyPr/>
          <a:lstStyle/>
          <a:p>
            <a:fld id="{30782C10-3DDD-4045-89E4-79A07D96BF32}" type="datetimeFigureOut">
              <a:rPr lang="sk-SK" smtClean="0"/>
              <a:t>30.10.2023</a:t>
            </a:fld>
            <a:endParaRPr lang="sk-SK"/>
          </a:p>
        </p:txBody>
      </p:sp>
      <p:sp>
        <p:nvSpPr>
          <p:cNvPr id="6" name="Footer Placeholder 5"/>
          <p:cNvSpPr>
            <a:spLocks noGrp="1"/>
          </p:cNvSpPr>
          <p:nvPr>
            <p:ph type="ftr" sz="quarter" idx="11"/>
          </p:nvPr>
        </p:nvSpPr>
        <p:spPr/>
        <p:txBody>
          <a:bodyPr/>
          <a:lstStyle/>
          <a:p>
            <a:endParaRPr lang="sk-SK"/>
          </a:p>
        </p:txBody>
      </p:sp>
      <p:sp>
        <p:nvSpPr>
          <p:cNvPr id="7" name="Slide Number Placeholder 6"/>
          <p:cNvSpPr>
            <a:spLocks noGrp="1"/>
          </p:cNvSpPr>
          <p:nvPr>
            <p:ph type="sldNum" sz="quarter" idx="12"/>
          </p:nvPr>
        </p:nvSpPr>
        <p:spPr/>
        <p:txBody>
          <a:bodyPr/>
          <a:lstStyle/>
          <a:p>
            <a:fld id="{E0A3D3D5-A478-486F-82D8-9CDE586FDA5B}" type="slidenum">
              <a:rPr lang="sk-SK" smtClean="0"/>
              <a:t>‹#›</a:t>
            </a:fld>
            <a:endParaRPr lang="sk-S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 name="Rectangle 9"/>
          <p:cNvSpPr/>
          <p:nvPr/>
        </p:nvSpPr>
        <p:spPr>
          <a:xfrm>
            <a:off x="8435268" y="573807"/>
            <a:ext cx="86236"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569419" y="573807"/>
            <a:ext cx="576072" cy="5723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914400" y="1544715"/>
            <a:ext cx="7315200" cy="1154097"/>
          </a:xfrm>
          <a:prstGeom prst="rect">
            <a:avLst/>
          </a:prstGeom>
        </p:spPr>
        <p:txBody>
          <a:bodyPr vert="horz" lIns="91440" tIns="45720" rIns="91440" bIns="45720" rtlCol="0" anchor="b">
            <a:normAutofit/>
          </a:bodyPr>
          <a:lstStyle/>
          <a:p>
            <a:r>
              <a:rPr lang="sk-SK" smtClean="0"/>
              <a:t>Upravte štýly predlohy textu</a:t>
            </a:r>
            <a:endParaRPr lang="en-US" dirty="0"/>
          </a:p>
        </p:txBody>
      </p:sp>
      <p:sp>
        <p:nvSpPr>
          <p:cNvPr id="3" name="Text Placeholder 2"/>
          <p:cNvSpPr>
            <a:spLocks noGrp="1"/>
          </p:cNvSpPr>
          <p:nvPr>
            <p:ph type="body" idx="1"/>
          </p:nvPr>
        </p:nvSpPr>
        <p:spPr>
          <a:xfrm>
            <a:off x="914400" y="2769833"/>
            <a:ext cx="7315200" cy="3539527"/>
          </a:xfrm>
          <a:prstGeom prst="rect">
            <a:avLst/>
          </a:prstGeom>
        </p:spPr>
        <p:txBody>
          <a:bodyPr vert="horz" lIns="91440" tIns="45720" rIns="91440" bIns="45720" rtlCol="0">
            <a:normAutofit/>
          </a:bodyPr>
          <a:lstStyle/>
          <a:p>
            <a:pPr lvl="0"/>
            <a:r>
              <a:rPr lang="sk-SK" smtClean="0"/>
              <a:t>Upravte štýl predlohy textu.</a:t>
            </a:r>
          </a:p>
          <a:p>
            <a:pPr lvl="1"/>
            <a:r>
              <a:rPr lang="sk-SK" smtClean="0"/>
              <a:t>Druhá úroveň</a:t>
            </a:r>
          </a:p>
          <a:p>
            <a:pPr lvl="2"/>
            <a:r>
              <a:rPr lang="sk-SK" smtClean="0"/>
              <a:t>Tretia úroveň</a:t>
            </a:r>
          </a:p>
          <a:p>
            <a:pPr lvl="3"/>
            <a:r>
              <a:rPr lang="sk-SK" smtClean="0"/>
              <a:t>Štvrtá úroveň</a:t>
            </a:r>
          </a:p>
          <a:p>
            <a:pPr lvl="4"/>
            <a:r>
              <a:rPr lang="sk-SK" smtClean="0"/>
              <a:t>Piata úroveň</a:t>
            </a:r>
            <a:endParaRPr lang="en-US" dirty="0" smtClean="0"/>
          </a:p>
        </p:txBody>
      </p:sp>
      <p:sp>
        <p:nvSpPr>
          <p:cNvPr id="4" name="Date Placeholder 3"/>
          <p:cNvSpPr>
            <a:spLocks noGrp="1"/>
          </p:cNvSpPr>
          <p:nvPr>
            <p:ph type="dt" sz="half" idx="2"/>
          </p:nvPr>
        </p:nvSpPr>
        <p:spPr>
          <a:xfrm>
            <a:off x="6007690"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30782C10-3DDD-4045-89E4-79A07D96BF32}" type="datetimeFigureOut">
              <a:rPr lang="sk-SK" smtClean="0"/>
              <a:t>30.10.2023</a:t>
            </a:fld>
            <a:endParaRPr lang="sk-SK"/>
          </a:p>
        </p:txBody>
      </p:sp>
      <p:sp>
        <p:nvSpPr>
          <p:cNvPr id="6" name="Slide Number Placeholder 5"/>
          <p:cNvSpPr>
            <a:spLocks noGrp="1"/>
          </p:cNvSpPr>
          <p:nvPr>
            <p:ph type="sldNum" sz="quarter" idx="4"/>
          </p:nvPr>
        </p:nvSpPr>
        <p:spPr>
          <a:xfrm>
            <a:off x="7314415"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E0A3D3D5-A478-486F-82D8-9CDE586FDA5B}" type="slidenum">
              <a:rPr lang="sk-SK" smtClean="0"/>
              <a:t>‹#›</a:t>
            </a:fld>
            <a:endParaRPr lang="sk-SK"/>
          </a:p>
        </p:txBody>
      </p:sp>
      <p:sp>
        <p:nvSpPr>
          <p:cNvPr id="5" name="Footer Placeholder 4"/>
          <p:cNvSpPr>
            <a:spLocks noGrp="1"/>
          </p:cNvSpPr>
          <p:nvPr>
            <p:ph type="ftr" sz="quarter" idx="3"/>
          </p:nvPr>
        </p:nvSpPr>
        <p:spPr>
          <a:xfrm>
            <a:off x="6008688"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sk-SK"/>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chemeClr val="tx2"/>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chemeClr val="tx2"/>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chemeClr val="tx2"/>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chemeClr val="tx2"/>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0.png"/><Relationship Id="rId11" Type="http://schemas.openxmlformats.org/officeDocument/2006/relationships/image" Target="../media/image2.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5" Type="http://schemas.openxmlformats.org/officeDocument/2006/relationships/image" Target="../media/image2.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www.dusevnevlastnictvo.gov.sk/web/guest/autorske-pravo" TargetMode="External"/><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hyperlink" Target="https://commission.europa.eu/content/european-union-public-licence_en" TargetMode="External"/><Relationship Id="rId5" Type="http://schemas.openxmlformats.org/officeDocument/2006/relationships/hyperlink" Target="https://wiki.creativecommons.org/wiki/best_practices_for_attribution#Title.2C_Author.2C_Source.2C_License" TargetMode="External"/><Relationship Id="rId4" Type="http://schemas.openxmlformats.org/officeDocument/2006/relationships/hyperlink" Target="https://creativecommons.org/about/cclicenses/" TargetMode="Externa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wav"/><Relationship Id="rId1" Type="http://schemas.microsoft.com/office/2007/relationships/media" Target="../media/media3.wav"/><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2.png"/><Relationship Id="rId4" Type="http://schemas.openxmlformats.org/officeDocument/2006/relationships/image" Target="../media/image6.png"/><Relationship Id="rId9"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13.png"/><Relationship Id="rId11" Type="http://schemas.openxmlformats.org/officeDocument/2006/relationships/image" Target="../media/image2.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notesSlide" Target="../notesSlides/notesSlide1.xml"/><Relationship Id="rId9"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dpis 1"/>
          <p:cNvSpPr>
            <a:spLocks noGrp="1"/>
          </p:cNvSpPr>
          <p:nvPr>
            <p:ph type="ctrTitle"/>
          </p:nvPr>
        </p:nvSpPr>
        <p:spPr>
          <a:xfrm>
            <a:off x="827584" y="1412776"/>
            <a:ext cx="7690048" cy="3482849"/>
          </a:xfrm>
        </p:spPr>
        <p:txBody>
          <a:bodyPr>
            <a:noAutofit/>
          </a:bodyPr>
          <a:lstStyle/>
          <a:p>
            <a:r>
              <a:rPr lang="sk-SK" sz="6600" b="1" dirty="0"/>
              <a:t>Licencie </a:t>
            </a:r>
            <a:r>
              <a:rPr lang="sk-SK" sz="6600" b="1" dirty="0" err="1"/>
              <a:t>Creative</a:t>
            </a:r>
            <a:r>
              <a:rPr lang="sk-SK" sz="6600" b="1" dirty="0"/>
              <a:t> </a:t>
            </a:r>
            <a:r>
              <a:rPr lang="sk-SK" sz="6600" b="1" dirty="0" err="1" smtClean="0"/>
              <a:t>Commons</a:t>
            </a:r>
            <a:r>
              <a:rPr lang="sk-SK" sz="6600" b="1" dirty="0" smtClean="0"/>
              <a:t> (CC) </a:t>
            </a:r>
            <a:br>
              <a:rPr lang="sk-SK" sz="6600" b="1" dirty="0" smtClean="0"/>
            </a:br>
            <a:r>
              <a:rPr lang="sk-SK" sz="6600" b="1" dirty="0" smtClean="0"/>
              <a:t>a </a:t>
            </a:r>
            <a:r>
              <a:rPr lang="sk-SK" sz="6600" b="1" dirty="0"/>
              <a:t>otvorený </a:t>
            </a:r>
            <a:r>
              <a:rPr lang="sk-SK" sz="6600" b="1" dirty="0" smtClean="0"/>
              <a:t>prístup</a:t>
            </a:r>
            <a:endParaRPr lang="sk-SK" sz="6600" b="1" dirty="0"/>
          </a:p>
        </p:txBody>
      </p:sp>
      <p:sp>
        <p:nvSpPr>
          <p:cNvPr id="3" name="Podnadpis 2"/>
          <p:cNvSpPr>
            <a:spLocks noGrp="1"/>
          </p:cNvSpPr>
          <p:nvPr>
            <p:ph type="subTitle" idx="1"/>
          </p:nvPr>
        </p:nvSpPr>
        <p:spPr>
          <a:xfrm>
            <a:off x="827584" y="5157192"/>
            <a:ext cx="7920880" cy="1144632"/>
          </a:xfrm>
        </p:spPr>
        <p:txBody>
          <a:bodyPr/>
          <a:lstStyle/>
          <a:p>
            <a:pPr algn="r"/>
            <a:r>
              <a:rPr lang="sk-SK" dirty="0" smtClean="0"/>
              <a:t>Verejné licencie </a:t>
            </a:r>
            <a:r>
              <a:rPr lang="sk-SK" dirty="0" err="1" smtClean="0"/>
              <a:t>Creative</a:t>
            </a:r>
            <a:r>
              <a:rPr lang="sk-SK" dirty="0" smtClean="0"/>
              <a:t> </a:t>
            </a:r>
            <a:r>
              <a:rPr lang="sk-SK" dirty="0" err="1" smtClean="0"/>
              <a:t>Commons</a:t>
            </a:r>
            <a:r>
              <a:rPr lang="sk-SK" dirty="0" smtClean="0"/>
              <a:t> a podpora kultúry otvoreného prístupu </a:t>
            </a:r>
            <a:endParaRPr lang="sk-SK" dirty="0"/>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1103429"/>
      </p:ext>
    </p:extLst>
  </p:cSld>
  <p:clrMapOvr>
    <a:masterClrMapping/>
  </p:clrMapOvr>
  <mc:AlternateContent xmlns:mc="http://schemas.openxmlformats.org/markup-compatibility/2006">
    <mc:Choice xmlns:p14="http://schemas.microsoft.com/office/powerpoint/2010/main" Requires="p14">
      <p:transition spd="slow" p14:dur="2000" advTm="209224"/>
    </mc:Choice>
    <mc:Fallback>
      <p:transition spd="slow" advTm="2092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https://mirrors.creativecommons.org/presskit/buttons/88x31/png/by.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6514" y="1124744"/>
            <a:ext cx="2671315" cy="9513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mirrors.creativecommons.org/presskit/buttons/88x31/png/by-sa.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6514" y="2307304"/>
            <a:ext cx="2671315" cy="93610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https://mirrors.creativecommons.org/presskit/buttons/88x31/png/by-nc.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6514" y="3501008"/>
            <a:ext cx="2671315" cy="936104"/>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https://mirrors.creativecommons.org/presskit/buttons/88x31/png/by-nd.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788024" y="2307304"/>
            <a:ext cx="2671315" cy="936104"/>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https://mirrors.creativecommons.org/presskit/buttons/88x31/png/by-nc-n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88024" y="3501008"/>
            <a:ext cx="2694146" cy="936104"/>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https://mirrors.creativecommons.org/presskit/buttons/88x31/png/by-nc-sa.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84212" y="1124744"/>
            <a:ext cx="2671314" cy="936104"/>
          </a:xfrm>
          <a:prstGeom prst="rect">
            <a:avLst/>
          </a:prstGeom>
          <a:noFill/>
          <a:extLst>
            <a:ext uri="{909E8E84-426E-40DD-AFC4-6F175D3DCCD1}">
              <a14:hiddenFill xmlns:a14="http://schemas.microsoft.com/office/drawing/2010/main">
                <a:solidFill>
                  <a:srgbClr val="FFFFFF"/>
                </a:solidFill>
              </a14:hiddenFill>
            </a:ext>
          </a:extLst>
        </p:spPr>
      </p:pic>
      <p:pic>
        <p:nvPicPr>
          <p:cNvPr id="6158" name="Picture 14" descr="https://mirrors.creativecommons.org/presskit/buttons/88x31/png/cc-zer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65647" y="5041011"/>
            <a:ext cx="2444753" cy="864096"/>
          </a:xfrm>
          <a:prstGeom prst="rect">
            <a:avLst/>
          </a:prstGeom>
          <a:noFill/>
          <a:extLst>
            <a:ext uri="{909E8E84-426E-40DD-AFC4-6F175D3DCCD1}">
              <a14:hiddenFill xmlns:a14="http://schemas.microsoft.com/office/drawing/2010/main">
                <a:solidFill>
                  <a:srgbClr val="FFFFFF"/>
                </a:solidFill>
              </a14:hiddenFill>
            </a:ext>
          </a:extLst>
        </p:spPr>
      </p:pic>
      <p:sp>
        <p:nvSpPr>
          <p:cNvPr id="5" name="BlokTextu 4"/>
          <p:cNvSpPr txBox="1"/>
          <p:nvPr/>
        </p:nvSpPr>
        <p:spPr>
          <a:xfrm flipH="1">
            <a:off x="88046" y="5949280"/>
            <a:ext cx="8948450" cy="707886"/>
          </a:xfrm>
          <a:prstGeom prst="rect">
            <a:avLst/>
          </a:prstGeom>
          <a:noFill/>
        </p:spPr>
        <p:txBody>
          <a:bodyPr wrap="square" rtlCol="0">
            <a:spAutoFit/>
          </a:bodyPr>
          <a:lstStyle/>
          <a:p>
            <a:pPr algn="r"/>
            <a:r>
              <a:rPr lang="sk-SK" sz="1000" b="1" dirty="0">
                <a:solidFill>
                  <a:schemeClr val="bg1"/>
                </a:solidFill>
              </a:rPr>
              <a:t>CC0 (tiež CC </a:t>
            </a:r>
            <a:r>
              <a:rPr lang="sk-SK" sz="1000" b="1" dirty="0" err="1">
                <a:solidFill>
                  <a:schemeClr val="bg1"/>
                </a:solidFill>
              </a:rPr>
              <a:t>Zero</a:t>
            </a:r>
            <a:r>
              <a:rPr lang="sk-SK" sz="1000" b="1" dirty="0">
                <a:solidFill>
                  <a:schemeClr val="bg1"/>
                </a:solidFill>
              </a:rPr>
              <a:t>) je verejný nástroj na </a:t>
            </a:r>
            <a:r>
              <a:rPr lang="sk-SK" sz="1000" b="1" dirty="0" smtClean="0">
                <a:solidFill>
                  <a:schemeClr val="bg1"/>
                </a:solidFill>
              </a:rPr>
              <a:t>publikovanie autorského diela  a udelenie licencie ktorý </a:t>
            </a:r>
            <a:r>
              <a:rPr lang="sk-SK" sz="1000" b="1" dirty="0">
                <a:solidFill>
                  <a:schemeClr val="bg1"/>
                </a:solidFill>
              </a:rPr>
              <a:t>umožňuje tvorcom </a:t>
            </a:r>
            <a:r>
              <a:rPr lang="sk-SK" sz="1000" b="1" dirty="0" smtClean="0">
                <a:solidFill>
                  <a:schemeClr val="bg1"/>
                </a:solidFill>
              </a:rPr>
              <a:t>umiestniť  svoje </a:t>
            </a:r>
            <a:r>
              <a:rPr lang="sk-SK" sz="1000" b="1" dirty="0">
                <a:solidFill>
                  <a:schemeClr val="bg1"/>
                </a:solidFill>
              </a:rPr>
              <a:t>diela do </a:t>
            </a:r>
            <a:r>
              <a:rPr lang="sk-SK" sz="1000" b="1" dirty="0" smtClean="0">
                <a:solidFill>
                  <a:schemeClr val="bg1"/>
                </a:solidFill>
              </a:rPr>
              <a:t>verejnej domény b globálnom rámci. </a:t>
            </a:r>
            <a:endParaRPr lang="sk-SK" sz="1000" b="1" dirty="0" smtClean="0">
              <a:solidFill>
                <a:schemeClr val="bg1"/>
              </a:solidFill>
            </a:endParaRPr>
          </a:p>
          <a:p>
            <a:pPr algn="r"/>
            <a:r>
              <a:rPr lang="sk-SK" sz="1000" b="1" dirty="0" smtClean="0">
                <a:solidFill>
                  <a:schemeClr val="bg1"/>
                </a:solidFill>
              </a:rPr>
              <a:t>CC0 </a:t>
            </a:r>
            <a:r>
              <a:rPr lang="sk-SK" sz="1000" b="1" dirty="0">
                <a:solidFill>
                  <a:schemeClr val="bg1"/>
                </a:solidFill>
              </a:rPr>
              <a:t>umožňuje </a:t>
            </a:r>
            <a:r>
              <a:rPr lang="sk-SK" sz="1000" b="1" dirty="0" smtClean="0">
                <a:solidFill>
                  <a:schemeClr val="bg1"/>
                </a:solidFill>
              </a:rPr>
              <a:t>používateľom opakovane distribuovať</a:t>
            </a:r>
            <a:r>
              <a:rPr lang="sk-SK" sz="1000" b="1" dirty="0">
                <a:solidFill>
                  <a:schemeClr val="bg1"/>
                </a:solidFill>
              </a:rPr>
              <a:t>, </a:t>
            </a:r>
            <a:r>
              <a:rPr lang="sk-SK" sz="1000" b="1" dirty="0" err="1">
                <a:solidFill>
                  <a:schemeClr val="bg1"/>
                </a:solidFill>
              </a:rPr>
              <a:t>remixovať</a:t>
            </a:r>
            <a:r>
              <a:rPr lang="sk-SK" sz="1000" b="1" dirty="0">
                <a:solidFill>
                  <a:schemeClr val="bg1"/>
                </a:solidFill>
              </a:rPr>
              <a:t>, prispôsobovať a stavať </a:t>
            </a:r>
            <a:r>
              <a:rPr lang="sk-SK" sz="1000" b="1" dirty="0" smtClean="0">
                <a:solidFill>
                  <a:schemeClr val="bg1"/>
                </a:solidFill>
              </a:rPr>
              <a:t>na materiáli </a:t>
            </a:r>
            <a:r>
              <a:rPr lang="sk-SK" sz="1000" b="1" dirty="0">
                <a:solidFill>
                  <a:schemeClr val="bg1"/>
                </a:solidFill>
              </a:rPr>
              <a:t>v akomkoľvek médiu alebo formáte bez akýchkoľvek </a:t>
            </a:r>
            <a:r>
              <a:rPr lang="sk-SK" sz="1000" b="1" dirty="0" smtClean="0">
                <a:solidFill>
                  <a:schemeClr val="bg1"/>
                </a:solidFill>
              </a:rPr>
              <a:t>podmienok.</a:t>
            </a:r>
            <a:endParaRPr lang="sk-SK" sz="1000" b="1" dirty="0">
              <a:solidFill>
                <a:schemeClr val="bg1">
                  <a:lumMod val="95000"/>
                  <a:lumOff val="5000"/>
                </a:schemeClr>
              </a:solidFill>
            </a:endParaRPr>
          </a:p>
        </p:txBody>
      </p:sp>
      <p:sp>
        <p:nvSpPr>
          <p:cNvPr id="6" name="BlokTextu 5"/>
          <p:cNvSpPr txBox="1"/>
          <p:nvPr/>
        </p:nvSpPr>
        <p:spPr>
          <a:xfrm>
            <a:off x="88046" y="116632"/>
            <a:ext cx="9094156" cy="477054"/>
          </a:xfrm>
          <a:prstGeom prst="rect">
            <a:avLst/>
          </a:prstGeom>
          <a:noFill/>
        </p:spPr>
        <p:txBody>
          <a:bodyPr wrap="none" rtlCol="0">
            <a:spAutoFit/>
          </a:bodyPr>
          <a:lstStyle/>
          <a:p>
            <a:r>
              <a:rPr lang="sk-SK" sz="1100" b="1" dirty="0" smtClean="0">
                <a:solidFill>
                  <a:schemeClr val="bg1">
                    <a:lumMod val="95000"/>
                    <a:lumOff val="5000"/>
                  </a:schemeClr>
                </a:solidFill>
              </a:rPr>
              <a:t>Zdroj: </a:t>
            </a:r>
          </a:p>
          <a:p>
            <a:r>
              <a:rPr lang="en-US" sz="1100" i="1" dirty="0" smtClean="0">
                <a:solidFill>
                  <a:schemeClr val="bg1">
                    <a:lumMod val="95000"/>
                    <a:lumOff val="5000"/>
                  </a:schemeClr>
                </a:solidFill>
              </a:rPr>
              <a:t>About </a:t>
            </a:r>
            <a:r>
              <a:rPr lang="en-US" sz="1100" i="1" dirty="0">
                <a:solidFill>
                  <a:schemeClr val="bg1">
                    <a:lumMod val="95000"/>
                    <a:lumOff val="5000"/>
                  </a:schemeClr>
                </a:solidFill>
              </a:rPr>
              <a:t>CC Licenses - Creative Commons</a:t>
            </a:r>
            <a:r>
              <a:rPr lang="en-US" sz="1100" dirty="0">
                <a:solidFill>
                  <a:schemeClr val="bg1">
                    <a:lumMod val="95000"/>
                    <a:lumOff val="5000"/>
                  </a:schemeClr>
                </a:solidFill>
              </a:rPr>
              <a:t>. (2023, September 28). Creative </a:t>
            </a:r>
            <a:r>
              <a:rPr lang="en-US" sz="1100" dirty="0" smtClean="0">
                <a:solidFill>
                  <a:schemeClr val="bg1">
                    <a:lumMod val="95000"/>
                    <a:lumOff val="5000"/>
                  </a:schemeClr>
                </a:solidFill>
              </a:rPr>
              <a:t>Commons.</a:t>
            </a:r>
            <a:r>
              <a:rPr lang="sk-SK" sz="1100" dirty="0" smtClean="0">
                <a:solidFill>
                  <a:schemeClr val="bg1">
                    <a:lumMod val="95000"/>
                    <a:lumOff val="5000"/>
                  </a:schemeClr>
                </a:solidFill>
              </a:rPr>
              <a:t> </a:t>
            </a:r>
            <a:r>
              <a:rPr lang="en-US" sz="1100" dirty="0" smtClean="0">
                <a:solidFill>
                  <a:schemeClr val="bg1">
                    <a:lumMod val="95000"/>
                    <a:lumOff val="5000"/>
                  </a:schemeClr>
                </a:solidFill>
              </a:rPr>
              <a:t>https</a:t>
            </a:r>
            <a:r>
              <a:rPr lang="en-US" sz="1100" dirty="0">
                <a:solidFill>
                  <a:schemeClr val="bg1">
                    <a:lumMod val="95000"/>
                    <a:lumOff val="5000"/>
                  </a:schemeClr>
                </a:solidFill>
              </a:rPr>
              <a:t>://creativecommons.org/share-your-work/cclicenses</a:t>
            </a:r>
            <a:r>
              <a:rPr lang="en-US" sz="1400" dirty="0" smtClean="0">
                <a:solidFill>
                  <a:schemeClr val="bg1">
                    <a:lumMod val="95000"/>
                    <a:lumOff val="5000"/>
                  </a:schemeClr>
                </a:solidFill>
              </a:rPr>
              <a:t>/</a:t>
            </a:r>
            <a:endParaRPr lang="en-US" sz="1400" dirty="0">
              <a:solidFill>
                <a:schemeClr val="bg1">
                  <a:lumMod val="95000"/>
                  <a:lumOff val="5000"/>
                </a:schemeClr>
              </a:solidFill>
            </a:endParaRPr>
          </a:p>
        </p:txBody>
      </p:sp>
      <p:cxnSp>
        <p:nvCxnSpPr>
          <p:cNvPr id="8" name="Rovná spojnica 7"/>
          <p:cNvCxnSpPr/>
          <p:nvPr/>
        </p:nvCxnSpPr>
        <p:spPr>
          <a:xfrm>
            <a:off x="313799" y="4797152"/>
            <a:ext cx="8496944" cy="0"/>
          </a:xfrm>
          <a:prstGeom prst="line">
            <a:avLst/>
          </a:prstGeom>
          <a:ln w="38100">
            <a:solidFill>
              <a:srgbClr val="FF6600"/>
            </a:solidFill>
          </a:ln>
        </p:spPr>
        <p:style>
          <a:lnRef idx="1">
            <a:schemeClr val="accent1"/>
          </a:lnRef>
          <a:fillRef idx="0">
            <a:schemeClr val="accent1"/>
          </a:fillRef>
          <a:effectRef idx="0">
            <a:schemeClr val="accent1"/>
          </a:effectRef>
          <a:fontRef idx="minor">
            <a:schemeClr val="tx1"/>
          </a:fontRef>
        </p:style>
      </p:cxn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04177238"/>
      </p:ext>
    </p:extLst>
  </p:cSld>
  <p:clrMapOvr>
    <a:masterClrMapping/>
  </p:clrMapOvr>
  <mc:AlternateContent xmlns:mc="http://schemas.openxmlformats.org/markup-compatibility/2006">
    <mc:Choice xmlns:p14="http://schemas.microsoft.com/office/powerpoint/2010/main" Requires="p14">
      <p:transition spd="slow" p14:dur="2000" advTm="140872"/>
    </mc:Choice>
    <mc:Fallback>
      <p:transition spd="slow" advTm="1408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136904" cy="1154097"/>
          </a:xfrm>
        </p:spPr>
        <p:txBody>
          <a:bodyPr>
            <a:normAutofit/>
          </a:bodyPr>
          <a:lstStyle/>
          <a:p>
            <a:r>
              <a:rPr lang="sk-SK" b="1" dirty="0" smtClean="0"/>
              <a:t>Odporúčania dobrej praxe</a:t>
            </a:r>
            <a:endParaRPr lang="sk-SK" b="1" dirty="0"/>
          </a:p>
        </p:txBody>
      </p:sp>
      <p:sp>
        <p:nvSpPr>
          <p:cNvPr id="3" name="Zástupný symbol obsahu 2"/>
          <p:cNvSpPr>
            <a:spLocks noGrp="1"/>
          </p:cNvSpPr>
          <p:nvPr>
            <p:ph idx="1"/>
          </p:nvPr>
        </p:nvSpPr>
        <p:spPr>
          <a:xfrm>
            <a:off x="395536" y="1412776"/>
            <a:ext cx="8064896" cy="5184576"/>
          </a:xfrm>
        </p:spPr>
        <p:txBody>
          <a:bodyPr>
            <a:normAutofit fontScale="92500" lnSpcReduction="10000"/>
          </a:bodyPr>
          <a:lstStyle/>
          <a:p>
            <a:r>
              <a:rPr lang="sk-SK" dirty="0" smtClean="0"/>
              <a:t>Pri použití licencie CC by mal byť okrem </a:t>
            </a:r>
            <a:r>
              <a:rPr lang="sk-SK" dirty="0" smtClean="0"/>
              <a:t>už spomínaného grafického </a:t>
            </a:r>
            <a:r>
              <a:rPr lang="sk-SK" dirty="0" smtClean="0"/>
              <a:t>prvku v/pri diele uvedený aj </a:t>
            </a:r>
            <a:r>
              <a:rPr lang="sk-SK" dirty="0" smtClean="0"/>
              <a:t>text ako aktívny </a:t>
            </a:r>
            <a:r>
              <a:rPr lang="sk-SK" dirty="0" smtClean="0"/>
              <a:t>odkaz na použitú licenciu (napríklad: </a:t>
            </a:r>
            <a:r>
              <a:rPr lang="en-US" i="1" dirty="0"/>
              <a:t>This work is openly licensed via CC BY </a:t>
            </a:r>
            <a:r>
              <a:rPr lang="en-US" i="1" dirty="0" smtClean="0"/>
              <a:t>4.0</a:t>
            </a:r>
            <a:r>
              <a:rPr lang="sk-SK" i="1" dirty="0"/>
              <a:t> </a:t>
            </a:r>
            <a:r>
              <a:rPr lang="sk-SK" i="1" dirty="0" smtClean="0"/>
              <a:t>alebo </a:t>
            </a:r>
            <a:r>
              <a:rPr lang="en-US" i="1" dirty="0"/>
              <a:t>This work is licensed under a Creative Commons Attribution </a:t>
            </a:r>
            <a:r>
              <a:rPr lang="en-US" i="1" dirty="0" err="1"/>
              <a:t>NonCommercial</a:t>
            </a:r>
            <a:r>
              <a:rPr lang="en-US" i="1" dirty="0"/>
              <a:t> 4.0 International Public License (CC BY-NC 4.0</a:t>
            </a:r>
            <a:r>
              <a:rPr lang="en-US" i="1" dirty="0" smtClean="0"/>
              <a:t>)</a:t>
            </a:r>
            <a:r>
              <a:rPr lang="sk-SK" dirty="0" smtClean="0"/>
              <a:t>):</a:t>
            </a:r>
          </a:p>
          <a:p>
            <a:pPr lvl="1"/>
            <a:r>
              <a:rPr lang="sk-SK" dirty="0" smtClean="0"/>
              <a:t>Vyhľadávače (napr. </a:t>
            </a:r>
            <a:r>
              <a:rPr lang="sk-SK" dirty="0" err="1" smtClean="0"/>
              <a:t>Google</a:t>
            </a:r>
            <a:r>
              <a:rPr lang="sk-SK" dirty="0" smtClean="0"/>
              <a:t>) majú ako limitu vyhľadávania zapracovanú aj podmienku „</a:t>
            </a:r>
            <a:r>
              <a:rPr lang="sk-SK" i="1" dirty="0" smtClean="0"/>
              <a:t>licencie </a:t>
            </a:r>
            <a:r>
              <a:rPr lang="sk-SK" i="1" dirty="0" err="1" smtClean="0"/>
              <a:t>creative</a:t>
            </a:r>
            <a:r>
              <a:rPr lang="sk-SK" i="1" dirty="0" smtClean="0"/>
              <a:t> </a:t>
            </a:r>
            <a:r>
              <a:rPr lang="sk-SK" i="1" dirty="0" err="1" smtClean="0"/>
              <a:t>commons</a:t>
            </a:r>
            <a:r>
              <a:rPr lang="sk-SK" dirty="0" smtClean="0"/>
              <a:t>“</a:t>
            </a:r>
          </a:p>
          <a:p>
            <a:pPr lvl="1"/>
            <a:endParaRPr lang="sk-SK" dirty="0"/>
          </a:p>
          <a:p>
            <a:pPr lvl="1"/>
            <a:endParaRPr lang="sk-SK" dirty="0" smtClean="0"/>
          </a:p>
          <a:p>
            <a:pPr lvl="1"/>
            <a:endParaRPr lang="sk-SK" dirty="0"/>
          </a:p>
          <a:p>
            <a:pPr lvl="1"/>
            <a:endParaRPr lang="sk-SK" dirty="0" smtClean="0"/>
          </a:p>
          <a:p>
            <a:pPr lvl="1"/>
            <a:endParaRPr lang="sk-SK" dirty="0"/>
          </a:p>
          <a:p>
            <a:pPr lvl="1"/>
            <a:endParaRPr lang="sk-SK" dirty="0" smtClean="0"/>
          </a:p>
          <a:p>
            <a:pPr lvl="1"/>
            <a:endParaRPr lang="sk-SK" dirty="0"/>
          </a:p>
          <a:p>
            <a:pPr lvl="1"/>
            <a:endParaRPr lang="sk-SK" dirty="0" smtClean="0"/>
          </a:p>
          <a:p>
            <a:pPr lvl="1"/>
            <a:r>
              <a:rPr lang="sk-SK" dirty="0" smtClean="0"/>
              <a:t>Autorské diela publikované pod licenciou CC (najviac asi obrázky) by mali v citácii túto informáciu obsahovať. Konzorcium CC pripravilo vlastnú metódu: TASL. </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356992"/>
            <a:ext cx="6812235" cy="2170832"/>
          </a:xfrm>
          <a:prstGeom prst="rect">
            <a:avLst/>
          </a:prstGeom>
          <a:noFill/>
          <a:ln w="317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285551991"/>
      </p:ext>
    </p:extLst>
  </p:cSld>
  <p:clrMapOvr>
    <a:masterClrMapping/>
  </p:clrMapOvr>
  <mc:AlternateContent xmlns:mc="http://schemas.openxmlformats.org/markup-compatibility/2006">
    <mc:Choice xmlns:p14="http://schemas.microsoft.com/office/powerpoint/2010/main" Requires="p14">
      <p:transition spd="slow" p14:dur="2000" advTm="159712"/>
    </mc:Choice>
    <mc:Fallback>
      <p:transition spd="slow" advTm="1597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16632"/>
            <a:ext cx="8217610" cy="4680520"/>
          </a:xfrm>
          <a:prstGeom prst="rect">
            <a:avLst/>
          </a:prstGeom>
          <a:noFill/>
          <a:ln w="317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205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0835" y="2456892"/>
            <a:ext cx="5211226" cy="3903636"/>
          </a:xfrm>
          <a:prstGeom prst="rect">
            <a:avLst/>
          </a:prstGeom>
          <a:noFill/>
          <a:ln w="317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BlokTextu 3"/>
          <p:cNvSpPr txBox="1"/>
          <p:nvPr/>
        </p:nvSpPr>
        <p:spPr>
          <a:xfrm>
            <a:off x="251520" y="6453336"/>
            <a:ext cx="8182048" cy="276999"/>
          </a:xfrm>
          <a:prstGeom prst="rect">
            <a:avLst/>
          </a:prstGeom>
          <a:noFill/>
        </p:spPr>
        <p:txBody>
          <a:bodyPr wrap="none" rtlCol="0">
            <a:spAutoFit/>
          </a:bodyPr>
          <a:lstStyle/>
          <a:p>
            <a:r>
              <a:rPr lang="sk-SK" sz="1200" b="1" dirty="0"/>
              <a:t>https://wiki.creativecommons.org/wiki/best_practices_for_attribution#Title.2C_Author.2C_Source.2C_License</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215837860"/>
      </p:ext>
    </p:extLst>
  </p:cSld>
  <p:clrMapOvr>
    <a:masterClrMapping/>
  </p:clrMapOvr>
  <mc:AlternateContent xmlns:mc="http://schemas.openxmlformats.org/markup-compatibility/2006">
    <mc:Choice xmlns:p14="http://schemas.microsoft.com/office/powerpoint/2010/main" Requires="p14">
      <p:transition spd="slow" p14:dur="2000" advTm="48833"/>
    </mc:Choice>
    <mc:Fallback>
      <p:transition spd="slow" advTm="488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136904" cy="1154097"/>
          </a:xfrm>
        </p:spPr>
        <p:txBody>
          <a:bodyPr>
            <a:normAutofit/>
          </a:bodyPr>
          <a:lstStyle/>
          <a:p>
            <a:r>
              <a:rPr lang="sk-SK" b="1" dirty="0" smtClean="0"/>
              <a:t>Chyby pri použití licencií CC</a:t>
            </a:r>
            <a:endParaRPr lang="sk-SK" b="1" dirty="0"/>
          </a:p>
        </p:txBody>
      </p:sp>
      <p:sp>
        <p:nvSpPr>
          <p:cNvPr id="3" name="Zástupný symbol obsahu 2"/>
          <p:cNvSpPr>
            <a:spLocks noGrp="1"/>
          </p:cNvSpPr>
          <p:nvPr>
            <p:ph idx="1"/>
          </p:nvPr>
        </p:nvSpPr>
        <p:spPr>
          <a:xfrm>
            <a:off x="395536" y="1412776"/>
            <a:ext cx="8064896" cy="5184576"/>
          </a:xfrm>
        </p:spPr>
        <p:txBody>
          <a:bodyPr>
            <a:normAutofit/>
          </a:bodyPr>
          <a:lstStyle/>
          <a:p>
            <a:r>
              <a:rPr lang="sk-SK" dirty="0" smtClean="0"/>
              <a:t>Autor/poskytovateľ licencie nemá k dielu práva, ktoré by ho oprávňovali na udelenie licencie.</a:t>
            </a:r>
          </a:p>
          <a:p>
            <a:r>
              <a:rPr lang="sk-SK" dirty="0" smtClean="0"/>
              <a:t>Autor súbežne označí svoje dielo znakom </a:t>
            </a:r>
            <a:r>
              <a:rPr lang="sk-SK" dirty="0" err="1" smtClean="0"/>
              <a:t>kopyrajtu</a:t>
            </a:r>
            <a:r>
              <a:rPr lang="sk-SK" dirty="0" smtClean="0"/>
              <a:t> (hoci v našich podmienkach nemá právne ukotvenie) a pripojí k nemu aj licenciu CC.</a:t>
            </a:r>
          </a:p>
          <a:p>
            <a:r>
              <a:rPr lang="sk-SK" dirty="0" smtClean="0"/>
              <a:t>Po určitom čase sa autor rozhodne typ licencie zmeniť.</a:t>
            </a:r>
          </a:p>
          <a:p>
            <a:r>
              <a:rPr lang="sk-SK" dirty="0" smtClean="0"/>
              <a:t>Treba mať na pamäti: Po </a:t>
            </a:r>
            <a:r>
              <a:rPr lang="sk-SK" dirty="0" smtClean="0"/>
              <a:t>zverejnení diela s licenciou CC sa autor pri ďalšom použití stáva používateľom, na ktorého sa v plnej šírke vzťahujú licenčné podmienky, ktoré musí rešpektovať (problémy najmä pri licenciách NC, ND a SA).</a:t>
            </a:r>
          </a:p>
          <a:p>
            <a:r>
              <a:rPr lang="sk-SK" dirty="0" smtClean="0"/>
              <a:t>Licencie CC sa nevzťahujú na softvér, týkajú sa iba tzv. „kultúrnych diel“ (autorské diela, vrátane databáz).</a:t>
            </a:r>
          </a:p>
          <a:p>
            <a:r>
              <a:rPr lang="sk-SK" dirty="0" smtClean="0"/>
              <a:t>„Všeobecná“ licenčná </a:t>
            </a:r>
            <a:r>
              <a:rPr lang="sk-SK" dirty="0" smtClean="0"/>
              <a:t>informácia nevyjadruje konkrétny typ použitej licencie (všeobecná formulácia napr. „Publikované pod Licenciou CC“ je nekorektná).</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11476074"/>
      </p:ext>
    </p:extLst>
  </p:cSld>
  <p:clrMapOvr>
    <a:masterClrMapping/>
  </p:clrMapOvr>
  <mc:AlternateContent xmlns:mc="http://schemas.openxmlformats.org/markup-compatibility/2006">
    <mc:Choice xmlns:p14="http://schemas.microsoft.com/office/powerpoint/2010/main" Requires="p14">
      <p:transition spd="slow" p14:dur="2000" advTm="263873"/>
    </mc:Choice>
    <mc:Fallback>
      <p:transition spd="slow" advTm="263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136904" cy="1154097"/>
          </a:xfrm>
        </p:spPr>
        <p:txBody>
          <a:bodyPr>
            <a:normAutofit/>
          </a:bodyPr>
          <a:lstStyle/>
          <a:p>
            <a:r>
              <a:rPr lang="sk-SK" b="1" dirty="0" smtClean="0"/>
              <a:t>Licencie CC a otvorený prístup</a:t>
            </a:r>
            <a:endParaRPr lang="sk-SK" b="1" dirty="0"/>
          </a:p>
        </p:txBody>
      </p:sp>
      <p:sp>
        <p:nvSpPr>
          <p:cNvPr id="3" name="Zástupný symbol obsahu 2"/>
          <p:cNvSpPr>
            <a:spLocks noGrp="1"/>
          </p:cNvSpPr>
          <p:nvPr>
            <p:ph idx="1"/>
          </p:nvPr>
        </p:nvSpPr>
        <p:spPr>
          <a:xfrm>
            <a:off x="395536" y="1412776"/>
            <a:ext cx="8064896" cy="5184576"/>
          </a:xfrm>
        </p:spPr>
        <p:txBody>
          <a:bodyPr>
            <a:normAutofit lnSpcReduction="10000"/>
          </a:bodyPr>
          <a:lstStyle/>
          <a:p>
            <a:r>
              <a:rPr lang="sk-SK" dirty="0" smtClean="0"/>
              <a:t>Licencie CC ≠ licencie otvoreného prístupu, predstavujú prostriedok pre nastavenie ochrany autorských práv pri dielach, ktoré sú sprístupňované v režime otvoreného prístupu (nie všetky licencie CC zodpovedajú rozsahu definície otvoreného prístupu, nakoľko deklarujú nejaký stupeň/akt reštrikcie).</a:t>
            </a:r>
          </a:p>
          <a:p>
            <a:r>
              <a:rPr lang="sk-SK" dirty="0" smtClean="0"/>
              <a:t>Licencie CC však jasne deklarujú to, že autor sa hlási k politike otvoreného prístupu a nastavením typu licencie určitým spôsobom vyjadruje s akou formou otvoreného prístupu sa stotožňuje.</a:t>
            </a:r>
          </a:p>
          <a:p>
            <a:r>
              <a:rPr lang="sk-SK" dirty="0" smtClean="0"/>
              <a:t>Licencie CC nie sú licenciami vydavateľov, sú licenciami, ktoré poskytuje autor/nositeľ autorských práv k svojmu tvorivému </a:t>
            </a:r>
            <a:r>
              <a:rPr lang="sk-SK" dirty="0" smtClean="0"/>
              <a:t>dielu neurčitému okruhu nadobúdateľov. </a:t>
            </a:r>
            <a:r>
              <a:rPr lang="sk-SK" dirty="0" smtClean="0"/>
              <a:t>(Problém: vydavatelia „nastavujú“ typ licencie a autor buď prijme, alebo </a:t>
            </a:r>
            <a:r>
              <a:rPr lang="sk-SK" dirty="0" smtClean="0"/>
              <a:t>nie). </a:t>
            </a:r>
            <a:endParaRPr lang="sk-SK" dirty="0" smtClean="0"/>
          </a:p>
          <a:p>
            <a:r>
              <a:rPr lang="sk-SK" dirty="0" smtClean="0"/>
              <a:t>Licencie CC sú tzv. </a:t>
            </a:r>
            <a:r>
              <a:rPr lang="sk-SK" dirty="0" err="1" smtClean="0"/>
              <a:t>permisívne</a:t>
            </a:r>
            <a:r>
              <a:rPr lang="sk-SK" dirty="0" smtClean="0"/>
              <a:t> licencie, t. j. „obmedzuje slobodu“ používateľov prostredníctvom nejakých podmienok (vrátane CC0).</a:t>
            </a:r>
          </a:p>
          <a:p>
            <a:r>
              <a:rPr lang="sk-SK" dirty="0" smtClean="0"/>
              <a:t>Licencie CC (tak ako všetky verejné licencie) a rozhodnutie publikovať v otvorenom režime sú nezrušiteľné.</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313623352"/>
      </p:ext>
    </p:extLst>
  </p:cSld>
  <p:clrMapOvr>
    <a:masterClrMapping/>
  </p:clrMapOvr>
  <mc:AlternateContent xmlns:mc="http://schemas.openxmlformats.org/markup-compatibility/2006">
    <mc:Choice xmlns:p14="http://schemas.microsoft.com/office/powerpoint/2010/main" Requires="p14">
      <p:transition spd="slow" p14:dur="2000" advTm="317020"/>
    </mc:Choice>
    <mc:Fallback>
      <p:transition spd="slow" advTm="3170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136904" cy="1154097"/>
          </a:xfrm>
        </p:spPr>
        <p:txBody>
          <a:bodyPr>
            <a:normAutofit/>
          </a:bodyPr>
          <a:lstStyle/>
          <a:p>
            <a:r>
              <a:rPr lang="sk-SK" b="1" dirty="0" smtClean="0"/>
              <a:t>Zdroje</a:t>
            </a:r>
            <a:endParaRPr lang="sk-SK" b="1" dirty="0"/>
          </a:p>
        </p:txBody>
      </p:sp>
      <p:sp>
        <p:nvSpPr>
          <p:cNvPr id="3" name="Zástupný symbol obsahu 2"/>
          <p:cNvSpPr>
            <a:spLocks noGrp="1"/>
          </p:cNvSpPr>
          <p:nvPr>
            <p:ph idx="1"/>
          </p:nvPr>
        </p:nvSpPr>
        <p:spPr>
          <a:xfrm>
            <a:off x="395536" y="1412776"/>
            <a:ext cx="8064896" cy="5184576"/>
          </a:xfrm>
        </p:spPr>
        <p:txBody>
          <a:bodyPr>
            <a:normAutofit/>
          </a:bodyPr>
          <a:lstStyle/>
          <a:p>
            <a:r>
              <a:rPr lang="sk-SK" dirty="0"/>
              <a:t>CREATIVE COMMONS, 2021. </a:t>
            </a:r>
            <a:r>
              <a:rPr lang="sk-SK" i="1" dirty="0" err="1"/>
              <a:t>About</a:t>
            </a:r>
            <a:r>
              <a:rPr lang="sk-SK" i="1" dirty="0"/>
              <a:t> CC </a:t>
            </a:r>
            <a:r>
              <a:rPr lang="sk-SK" i="1" dirty="0" err="1"/>
              <a:t>licences</a:t>
            </a:r>
            <a:r>
              <a:rPr lang="sk-SK" dirty="0"/>
              <a:t>. </a:t>
            </a:r>
            <a:r>
              <a:rPr lang="sk-SK" dirty="0" err="1"/>
              <a:t>Online</a:t>
            </a:r>
            <a:r>
              <a:rPr lang="sk-SK" dirty="0"/>
              <a:t>. Aktualizované 2021-12-01. Dostupné na: </a:t>
            </a:r>
            <a:r>
              <a:rPr lang="sk-SK" dirty="0">
                <a:hlinkClick r:id="rId4"/>
              </a:rPr>
              <a:t>https://creativecommons.org/about/cclicenses/</a:t>
            </a:r>
            <a:r>
              <a:rPr lang="sk-SK" dirty="0"/>
              <a:t> [zobrazené 2023-10-22</a:t>
            </a:r>
            <a:r>
              <a:rPr lang="sk-SK" dirty="0" smtClean="0"/>
              <a:t>].</a:t>
            </a:r>
          </a:p>
          <a:p>
            <a:r>
              <a:rPr lang="sk-SK" dirty="0" smtClean="0"/>
              <a:t>CREATIVE COMMONS, 2022. </a:t>
            </a:r>
            <a:r>
              <a:rPr lang="sk-SK" dirty="0" err="1"/>
              <a:t>Best</a:t>
            </a:r>
            <a:r>
              <a:rPr lang="sk-SK" dirty="0"/>
              <a:t> </a:t>
            </a:r>
            <a:r>
              <a:rPr lang="sk-SK" dirty="0" err="1"/>
              <a:t>practices</a:t>
            </a:r>
            <a:r>
              <a:rPr lang="sk-SK" dirty="0"/>
              <a:t> </a:t>
            </a:r>
            <a:r>
              <a:rPr lang="sk-SK" dirty="0" err="1"/>
              <a:t>for</a:t>
            </a:r>
            <a:r>
              <a:rPr lang="sk-SK" dirty="0"/>
              <a:t> </a:t>
            </a:r>
            <a:r>
              <a:rPr lang="sk-SK" dirty="0" err="1" smtClean="0"/>
              <a:t>attribution</a:t>
            </a:r>
            <a:r>
              <a:rPr lang="sk-SK" dirty="0" smtClean="0"/>
              <a:t>. </a:t>
            </a:r>
            <a:r>
              <a:rPr lang="sk-SK" dirty="0" err="1" smtClean="0"/>
              <a:t>Online</a:t>
            </a:r>
            <a:r>
              <a:rPr lang="sk-SK" dirty="0" smtClean="0"/>
              <a:t>. Aktualizované 2022-11-22. Dostupné </a:t>
            </a:r>
            <a:r>
              <a:rPr lang="sk-SK" dirty="0"/>
              <a:t>na: </a:t>
            </a:r>
            <a:r>
              <a:rPr lang="sk-SK" dirty="0">
                <a:hlinkClick r:id="rId5"/>
              </a:rPr>
              <a:t>https://</a:t>
            </a:r>
            <a:r>
              <a:rPr lang="sk-SK" dirty="0" smtClean="0">
                <a:hlinkClick r:id="rId5"/>
              </a:rPr>
              <a:t>wiki.creativecommons.org/wiki/best_practices_for_attribution#Title.2C_Author.2C_Source.2C_License</a:t>
            </a:r>
            <a:r>
              <a:rPr lang="sk-SK" dirty="0" smtClean="0"/>
              <a:t> </a:t>
            </a:r>
            <a:r>
              <a:rPr lang="sk-SK" dirty="0"/>
              <a:t>[zobrazené 2023-10-22</a:t>
            </a:r>
            <a:r>
              <a:rPr lang="sk-SK" dirty="0" smtClean="0"/>
              <a:t>].</a:t>
            </a:r>
            <a:endParaRPr lang="sk-SK" dirty="0"/>
          </a:p>
          <a:p>
            <a:r>
              <a:rPr lang="sk-SK" dirty="0"/>
              <a:t>EUROPEAN COMMISSION, (b. r.). </a:t>
            </a:r>
            <a:r>
              <a:rPr lang="sk-SK" i="1" dirty="0" err="1"/>
              <a:t>European</a:t>
            </a:r>
            <a:r>
              <a:rPr lang="sk-SK" i="1" dirty="0"/>
              <a:t> </a:t>
            </a:r>
            <a:r>
              <a:rPr lang="sk-SK" i="1" dirty="0" err="1"/>
              <a:t>Union</a:t>
            </a:r>
            <a:r>
              <a:rPr lang="sk-SK" i="1" dirty="0"/>
              <a:t> </a:t>
            </a:r>
            <a:r>
              <a:rPr lang="sk-SK" i="1" dirty="0" err="1"/>
              <a:t>Public</a:t>
            </a:r>
            <a:r>
              <a:rPr lang="sk-SK" i="1" dirty="0"/>
              <a:t> </a:t>
            </a:r>
            <a:r>
              <a:rPr lang="sk-SK" i="1" dirty="0" err="1"/>
              <a:t>Licence</a:t>
            </a:r>
            <a:r>
              <a:rPr lang="sk-SK" dirty="0"/>
              <a:t>. </a:t>
            </a:r>
            <a:r>
              <a:rPr lang="sk-SK" dirty="0" err="1"/>
              <a:t>Online</a:t>
            </a:r>
            <a:r>
              <a:rPr lang="sk-SK" dirty="0"/>
              <a:t>. Dostupné na: </a:t>
            </a:r>
            <a:r>
              <a:rPr lang="sk-SK" dirty="0">
                <a:hlinkClick r:id="rId6"/>
              </a:rPr>
              <a:t>https://commission.europa.eu/content/european-union-public-licence_en</a:t>
            </a:r>
            <a:r>
              <a:rPr lang="sk-SK" dirty="0"/>
              <a:t> [zobrazené 2023-10-22].</a:t>
            </a:r>
          </a:p>
          <a:p>
            <a:r>
              <a:rPr lang="sk-SK" dirty="0" smtClean="0"/>
              <a:t>MINISTERSTVO KULTÚRY SR, 2018. </a:t>
            </a:r>
            <a:r>
              <a:rPr lang="sk-SK" i="1" dirty="0" smtClean="0"/>
              <a:t>Duševné vlastníctvo</a:t>
            </a:r>
            <a:r>
              <a:rPr lang="sk-SK" dirty="0" smtClean="0"/>
              <a:t>. </a:t>
            </a:r>
            <a:r>
              <a:rPr lang="sk-SK" dirty="0" err="1" smtClean="0"/>
              <a:t>Online</a:t>
            </a:r>
            <a:r>
              <a:rPr lang="sk-SK" dirty="0" smtClean="0"/>
              <a:t>. [2018]. Dostupné na</a:t>
            </a:r>
            <a:r>
              <a:rPr lang="sk-SK" dirty="0"/>
              <a:t>: </a:t>
            </a:r>
            <a:r>
              <a:rPr lang="sk-SK" dirty="0">
                <a:hlinkClick r:id="rId7"/>
              </a:rPr>
              <a:t>https://</a:t>
            </a:r>
            <a:r>
              <a:rPr lang="sk-SK" dirty="0" smtClean="0">
                <a:hlinkClick r:id="rId7"/>
              </a:rPr>
              <a:t>www.dusevnevlastnictvo.gov.sk/web/guest/autorske-pravo</a:t>
            </a:r>
            <a:r>
              <a:rPr lang="sk-SK" dirty="0" smtClean="0"/>
              <a:t> </a:t>
            </a:r>
            <a:r>
              <a:rPr lang="sk-SK" dirty="0"/>
              <a:t>[zobrazené 2023-10-22</a:t>
            </a:r>
            <a:r>
              <a:rPr lang="sk-SK" dirty="0" smtClean="0"/>
              <a:t>].</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62311575"/>
      </p:ext>
    </p:extLst>
  </p:cSld>
  <p:clrMapOvr>
    <a:masterClrMapping/>
  </p:clrMapOvr>
  <mc:AlternateContent xmlns:mc="http://schemas.openxmlformats.org/markup-compatibility/2006">
    <mc:Choice xmlns:p14="http://schemas.microsoft.com/office/powerpoint/2010/main" Requires="p14">
      <p:transition spd="slow" p14:dur="2000" advTm="39632"/>
    </mc:Choice>
    <mc:Fallback>
      <p:transition spd="slow" advTm="396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7504" y="260648"/>
            <a:ext cx="8208912" cy="650041"/>
          </a:xfrm>
        </p:spPr>
        <p:txBody>
          <a:bodyPr>
            <a:normAutofit/>
          </a:bodyPr>
          <a:lstStyle/>
          <a:p>
            <a:r>
              <a:rPr lang="sk-SK" sz="2400" b="1" dirty="0" smtClean="0"/>
              <a:t>Ponuka </a:t>
            </a:r>
            <a:r>
              <a:rPr lang="sk-SK" sz="2400" b="1" dirty="0" err="1" smtClean="0"/>
              <a:t>webinárov</a:t>
            </a:r>
            <a:r>
              <a:rPr lang="sk-SK" sz="2400" b="1" dirty="0" smtClean="0"/>
              <a:t> </a:t>
            </a:r>
            <a:r>
              <a:rPr lang="sk-SK" sz="2400" b="1" dirty="0" err="1" smtClean="0"/>
              <a:t>SlPK</a:t>
            </a:r>
            <a:r>
              <a:rPr lang="sk-SK" sz="2400" b="1" dirty="0" smtClean="0"/>
              <a:t> k problematike otvorenej vedy</a:t>
            </a:r>
            <a:endParaRPr lang="sk-SK" sz="2400" b="1" dirty="0"/>
          </a:p>
        </p:txBody>
      </p:sp>
      <p:sp>
        <p:nvSpPr>
          <p:cNvPr id="3" name="Zástupný symbol obsahu 2"/>
          <p:cNvSpPr>
            <a:spLocks noGrp="1"/>
          </p:cNvSpPr>
          <p:nvPr>
            <p:ph idx="1"/>
          </p:nvPr>
        </p:nvSpPr>
        <p:spPr>
          <a:xfrm>
            <a:off x="395536" y="1556792"/>
            <a:ext cx="8064896" cy="2592288"/>
          </a:xfrm>
        </p:spPr>
        <p:txBody>
          <a:bodyPr>
            <a:normAutofit/>
          </a:bodyPr>
          <a:lstStyle/>
          <a:p>
            <a:r>
              <a:rPr lang="sk-SK" sz="2200" dirty="0"/>
              <a:t>Licencie </a:t>
            </a:r>
            <a:r>
              <a:rPr lang="sk-SK" sz="2200" dirty="0" err="1"/>
              <a:t>Creative</a:t>
            </a:r>
            <a:r>
              <a:rPr lang="sk-SK" sz="2200" dirty="0"/>
              <a:t> </a:t>
            </a:r>
            <a:r>
              <a:rPr lang="sk-SK" sz="2200" dirty="0" err="1"/>
              <a:t>Commons</a:t>
            </a:r>
            <a:r>
              <a:rPr lang="sk-SK" sz="2200" dirty="0"/>
              <a:t> a otvorený </a:t>
            </a:r>
            <a:r>
              <a:rPr lang="sk-SK" sz="2200" dirty="0" smtClean="0"/>
              <a:t>prístup</a:t>
            </a:r>
          </a:p>
          <a:p>
            <a:r>
              <a:rPr lang="sk-SK" sz="2200" dirty="0" smtClean="0"/>
              <a:t>Otvorená </a:t>
            </a:r>
            <a:r>
              <a:rPr lang="sk-SK" sz="2200" dirty="0"/>
              <a:t>veda a princípy FAIR  </a:t>
            </a:r>
            <a:endParaRPr lang="sk-SK" sz="2200" dirty="0" smtClean="0"/>
          </a:p>
          <a:p>
            <a:r>
              <a:rPr lang="sk-SK" sz="2200" dirty="0" smtClean="0"/>
              <a:t>Repozitár </a:t>
            </a:r>
            <a:r>
              <a:rPr lang="sk-SK" sz="2200" dirty="0" err="1"/>
              <a:t>Zenodo</a:t>
            </a:r>
            <a:r>
              <a:rPr lang="sk-SK" sz="2200" dirty="0"/>
              <a:t>: univerzálny repozitár s otvoreným prístupom a jeho možnosti  </a:t>
            </a:r>
            <a:endParaRPr lang="sk-SK" sz="2200" dirty="0" smtClean="0"/>
          </a:p>
          <a:p>
            <a:r>
              <a:rPr lang="sk-SK" sz="2200" dirty="0" smtClean="0"/>
              <a:t>ARGOS</a:t>
            </a:r>
            <a:r>
              <a:rPr lang="sk-SK" sz="2200" dirty="0"/>
              <a:t>: </a:t>
            </a:r>
            <a:r>
              <a:rPr lang="sk-SK" sz="2200" dirty="0" err="1"/>
              <a:t>Online</a:t>
            </a:r>
            <a:r>
              <a:rPr lang="sk-SK" sz="2200" dirty="0"/>
              <a:t> možnosti tvorby plánov manažmentu dát (</a:t>
            </a:r>
            <a:r>
              <a:rPr lang="sk-SK" sz="2200" dirty="0" err="1"/>
              <a:t>Data</a:t>
            </a:r>
            <a:r>
              <a:rPr lang="sk-SK" sz="2200" dirty="0"/>
              <a:t> </a:t>
            </a:r>
            <a:r>
              <a:rPr lang="sk-SK" sz="2200" dirty="0" err="1"/>
              <a:t>Management</a:t>
            </a:r>
            <a:r>
              <a:rPr lang="sk-SK" sz="2200" dirty="0"/>
              <a:t> </a:t>
            </a:r>
            <a:r>
              <a:rPr lang="sk-SK" sz="2200" dirty="0" err="1"/>
              <a:t>Plan</a:t>
            </a:r>
            <a:r>
              <a:rPr lang="sk-SK" sz="2200" dirty="0"/>
              <a:t> - DMP)</a:t>
            </a:r>
            <a:r>
              <a:rPr lang="sk-SK" sz="2200" dirty="0" smtClean="0"/>
              <a:t> </a:t>
            </a:r>
          </a:p>
        </p:txBody>
      </p:sp>
      <p:sp>
        <p:nvSpPr>
          <p:cNvPr id="4" name="Nadpis 1"/>
          <p:cNvSpPr txBox="1">
            <a:spLocks/>
          </p:cNvSpPr>
          <p:nvPr/>
        </p:nvSpPr>
        <p:spPr>
          <a:xfrm>
            <a:off x="3131840" y="5589240"/>
            <a:ext cx="5544616" cy="650041"/>
          </a:xfrm>
          <a:prstGeom prst="rect">
            <a:avLst/>
          </a:prstGeom>
        </p:spPr>
        <p:txBody>
          <a:bodyPr vert="horz" lIns="91440" tIns="45720" rIns="91440" bIns="45720" rtlCol="0" anchor="b">
            <a:normAutofit/>
          </a:bodyPr>
          <a:lstStyle>
            <a:lvl1pPr algn="l" defTabSz="914400" rtl="0" eaLnBrk="1" latinLnBrk="0" hangingPunct="1">
              <a:spcBef>
                <a:spcPct val="0"/>
              </a:spcBef>
              <a:buNone/>
              <a:defRPr sz="400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r"/>
            <a:r>
              <a:rPr lang="sk-SK" sz="1200" dirty="0" smtClean="0">
                <a:solidFill>
                  <a:schemeClr val="tx1"/>
                </a:solidFill>
              </a:rPr>
              <a:t>Spracovala:  PhDr. Ľubica Jamborová, </a:t>
            </a:r>
            <a:r>
              <a:rPr lang="sk-SK" sz="1200" dirty="0" err="1" smtClean="0">
                <a:solidFill>
                  <a:schemeClr val="tx1"/>
                </a:solidFill>
              </a:rPr>
              <a:t>SlPK</a:t>
            </a:r>
            <a:r>
              <a:rPr lang="sk-SK" sz="1200" dirty="0" smtClean="0">
                <a:solidFill>
                  <a:schemeClr val="tx1"/>
                </a:solidFill>
              </a:rPr>
              <a:t> pri SPU v Nitre </a:t>
            </a:r>
          </a:p>
          <a:p>
            <a:pPr algn="r"/>
            <a:r>
              <a:rPr lang="sk-SK" sz="1200" dirty="0" smtClean="0">
                <a:solidFill>
                  <a:schemeClr val="tx1"/>
                </a:solidFill>
              </a:rPr>
              <a:t>2023</a:t>
            </a:r>
          </a:p>
          <a:p>
            <a:pPr algn="r"/>
            <a:r>
              <a:rPr lang="sk-SK" sz="1200" dirty="0" err="1" smtClean="0">
                <a:solidFill>
                  <a:schemeClr val="tx1"/>
                </a:solidFill>
              </a:rPr>
              <a:t>slpk@uniag.sk</a:t>
            </a:r>
            <a:endParaRPr lang="sk-SK" sz="1200" dirty="0">
              <a:solidFill>
                <a:schemeClr val="tx1"/>
              </a:solidFill>
            </a:endParaRPr>
          </a:p>
        </p:txBody>
      </p:sp>
      <p:pic>
        <p:nvPicPr>
          <p:cNvPr id="5" name="Zvuk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937498683"/>
      </p:ext>
    </p:extLst>
  </p:cSld>
  <p:clrMapOvr>
    <a:masterClrMapping/>
  </p:clrMapOvr>
  <mc:AlternateContent xmlns:mc="http://schemas.openxmlformats.org/markup-compatibility/2006">
    <mc:Choice xmlns:p14="http://schemas.microsoft.com/office/powerpoint/2010/main" Requires="p14">
      <p:transition spd="slow" p14:dur="2000" advTm="67525"/>
    </mc:Choice>
    <mc:Fallback>
      <p:transition spd="slow" advTm="67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1600" y="980728"/>
            <a:ext cx="7315200" cy="1154097"/>
          </a:xfrm>
        </p:spPr>
        <p:txBody>
          <a:bodyPr>
            <a:normAutofit/>
          </a:bodyPr>
          <a:lstStyle/>
          <a:p>
            <a:r>
              <a:rPr lang="sk-SK" sz="5400" b="1" dirty="0" smtClean="0"/>
              <a:t>Obsah</a:t>
            </a:r>
            <a:endParaRPr lang="sk-SK" sz="5400" b="1" dirty="0"/>
          </a:p>
        </p:txBody>
      </p:sp>
      <p:sp>
        <p:nvSpPr>
          <p:cNvPr id="3" name="Zástupný symbol obsahu 2"/>
          <p:cNvSpPr>
            <a:spLocks noGrp="1"/>
          </p:cNvSpPr>
          <p:nvPr>
            <p:ph idx="1"/>
          </p:nvPr>
        </p:nvSpPr>
        <p:spPr>
          <a:xfrm>
            <a:off x="914400" y="2348881"/>
            <a:ext cx="7315200" cy="3960480"/>
          </a:xfrm>
        </p:spPr>
        <p:txBody>
          <a:bodyPr>
            <a:normAutofit/>
          </a:bodyPr>
          <a:lstStyle/>
          <a:p>
            <a:r>
              <a:rPr lang="sk-SK" b="1" dirty="0" smtClean="0"/>
              <a:t>Keď sa povie „</a:t>
            </a:r>
            <a:r>
              <a:rPr lang="sk-SK" b="1" i="1" dirty="0" smtClean="0"/>
              <a:t>verejná licencia</a:t>
            </a:r>
            <a:r>
              <a:rPr lang="sk-SK" b="1" dirty="0" smtClean="0"/>
              <a:t>“</a:t>
            </a:r>
          </a:p>
          <a:p>
            <a:r>
              <a:rPr lang="sk-SK" b="1" dirty="0" err="1" smtClean="0"/>
              <a:t>Creative</a:t>
            </a:r>
            <a:r>
              <a:rPr lang="sk-SK" b="1" dirty="0" smtClean="0"/>
              <a:t> </a:t>
            </a:r>
            <a:r>
              <a:rPr lang="sk-SK" b="1" dirty="0" err="1" smtClean="0"/>
              <a:t>Commons</a:t>
            </a:r>
            <a:r>
              <a:rPr lang="sk-SK" b="1" dirty="0" smtClean="0"/>
              <a:t>, autorský zákon a autorské práva</a:t>
            </a:r>
          </a:p>
          <a:p>
            <a:pPr lvl="1"/>
            <a:r>
              <a:rPr lang="sk-SK" b="1" dirty="0" smtClean="0"/>
              <a:t>Kto</a:t>
            </a:r>
          </a:p>
          <a:p>
            <a:pPr lvl="1"/>
            <a:r>
              <a:rPr lang="sk-SK" b="1" dirty="0" smtClean="0"/>
              <a:t>Čo</a:t>
            </a:r>
          </a:p>
          <a:p>
            <a:pPr lvl="1"/>
            <a:r>
              <a:rPr lang="sk-SK" b="1" dirty="0" smtClean="0"/>
              <a:t>Prečo</a:t>
            </a:r>
          </a:p>
          <a:p>
            <a:pPr lvl="1"/>
            <a:r>
              <a:rPr lang="sk-SK" b="1" dirty="0" smtClean="0"/>
              <a:t>Ako</a:t>
            </a:r>
          </a:p>
          <a:p>
            <a:r>
              <a:rPr lang="sk-SK" b="1" dirty="0" smtClean="0"/>
              <a:t>Licenčné prvky a typy licencií CC</a:t>
            </a:r>
          </a:p>
          <a:p>
            <a:r>
              <a:rPr lang="sk-SK" b="1" dirty="0" smtClean="0"/>
              <a:t>Chyby pri používaní licencií CC</a:t>
            </a:r>
          </a:p>
          <a:p>
            <a:r>
              <a:rPr lang="sk-SK" b="1" dirty="0" smtClean="0"/>
              <a:t>Licencie CC a otvorený prístup</a:t>
            </a:r>
          </a:p>
          <a:p>
            <a:r>
              <a:rPr lang="sk-SK" b="1" dirty="0" smtClean="0"/>
              <a:t>Zdroje</a:t>
            </a:r>
            <a:endParaRPr lang="sk-SK" dirty="0" smtClean="0"/>
          </a:p>
          <a:p>
            <a:endParaRPr lang="sk-SK" dirty="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55149125"/>
      </p:ext>
    </p:extLst>
  </p:cSld>
  <p:clrMapOvr>
    <a:masterClrMapping/>
  </p:clrMapOvr>
  <mc:AlternateContent xmlns:mc="http://schemas.openxmlformats.org/markup-compatibility/2006">
    <mc:Choice xmlns:p14="http://schemas.microsoft.com/office/powerpoint/2010/main" Requires="p14">
      <p:transition spd="slow" p14:dur="2000" advTm="94203"/>
    </mc:Choice>
    <mc:Fallback>
      <p:transition spd="slow" advTm="942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136904" cy="1154097"/>
          </a:xfrm>
        </p:spPr>
        <p:txBody>
          <a:bodyPr>
            <a:normAutofit/>
          </a:bodyPr>
          <a:lstStyle/>
          <a:p>
            <a:r>
              <a:rPr lang="sk-SK" b="1" dirty="0" smtClean="0"/>
              <a:t>Keď sa povie „verejná licencia“</a:t>
            </a:r>
            <a:endParaRPr lang="sk-SK" b="1" dirty="0"/>
          </a:p>
        </p:txBody>
      </p:sp>
      <p:sp>
        <p:nvSpPr>
          <p:cNvPr id="3" name="Zástupný symbol obsahu 2"/>
          <p:cNvSpPr>
            <a:spLocks noGrp="1"/>
          </p:cNvSpPr>
          <p:nvPr>
            <p:ph idx="1"/>
          </p:nvPr>
        </p:nvSpPr>
        <p:spPr>
          <a:xfrm>
            <a:off x="395536" y="1412776"/>
            <a:ext cx="8064896" cy="5400600"/>
          </a:xfrm>
        </p:spPr>
        <p:txBody>
          <a:bodyPr>
            <a:normAutofit fontScale="92500" lnSpcReduction="20000"/>
          </a:bodyPr>
          <a:lstStyle/>
          <a:p>
            <a:r>
              <a:rPr lang="sk-SK" b="1" i="1" dirty="0" smtClean="0"/>
              <a:t>Podstata: </a:t>
            </a:r>
            <a:r>
              <a:rPr lang="sk-SK" dirty="0" smtClean="0"/>
              <a:t>bezúplatná licenčná zmluva </a:t>
            </a:r>
            <a:r>
              <a:rPr lang="sk-SK" dirty="0"/>
              <a:t>na ľubovoľné použitie </a:t>
            </a:r>
            <a:r>
              <a:rPr lang="sk-SK" dirty="0" smtClean="0"/>
              <a:t>autorského diela</a:t>
            </a:r>
            <a:r>
              <a:rPr lang="sk-SK" dirty="0" smtClean="0"/>
              <a:t>.</a:t>
            </a:r>
            <a:endParaRPr lang="sk-SK" b="1" i="1" dirty="0" smtClean="0"/>
          </a:p>
          <a:p>
            <a:r>
              <a:rPr lang="sk-SK" b="1" i="1" dirty="0" smtClean="0"/>
              <a:t>Korene</a:t>
            </a:r>
            <a:r>
              <a:rPr lang="sk-SK" dirty="0" smtClean="0"/>
              <a:t>: reakcia na </a:t>
            </a:r>
            <a:r>
              <a:rPr lang="sk-SK" dirty="0" err="1" smtClean="0"/>
              <a:t>disemináciu</a:t>
            </a:r>
            <a:r>
              <a:rPr lang="sk-SK" dirty="0" smtClean="0"/>
              <a:t> autorských diel v prostredí internetu, ale aj potreba riešiť </a:t>
            </a:r>
            <a:r>
              <a:rPr lang="sk-SK" dirty="0" smtClean="0"/>
              <a:t>„voľné“ použitie </a:t>
            </a:r>
            <a:r>
              <a:rPr lang="sk-SK" dirty="0" smtClean="0"/>
              <a:t>diel tlačených.</a:t>
            </a:r>
          </a:p>
          <a:p>
            <a:r>
              <a:rPr lang="sk-SK" b="1" i="1" dirty="0" smtClean="0"/>
              <a:t>Účel</a:t>
            </a:r>
            <a:r>
              <a:rPr lang="sk-SK" dirty="0" smtClean="0"/>
              <a:t>: nastaviť jasné pravidlá, ktoré by boli východiskom pre </a:t>
            </a:r>
            <a:r>
              <a:rPr lang="sk-SK" dirty="0" err="1" smtClean="0"/>
              <a:t>zdieľanie</a:t>
            </a:r>
            <a:r>
              <a:rPr lang="sk-SK" dirty="0" smtClean="0"/>
              <a:t> a šírenie autorských diel čo najširšiemu okruhu </a:t>
            </a:r>
            <a:r>
              <a:rPr lang="sk-SK" dirty="0" smtClean="0"/>
              <a:t>používateľov so zabezpečením ochrany práv autora .</a:t>
            </a:r>
            <a:endParaRPr lang="sk-SK" dirty="0" smtClean="0"/>
          </a:p>
          <a:p>
            <a:r>
              <a:rPr lang="sk-SK" b="1" i="1" dirty="0" smtClean="0"/>
              <a:t>Spoločné znaky verejných licencií</a:t>
            </a:r>
            <a:r>
              <a:rPr lang="sk-SK" dirty="0" smtClean="0"/>
              <a:t>:</a:t>
            </a:r>
          </a:p>
          <a:p>
            <a:pPr lvl="1"/>
            <a:r>
              <a:rPr lang="sk-SK" dirty="0" smtClean="0"/>
              <a:t>licencia je poskytovaná bezplatne,</a:t>
            </a:r>
          </a:p>
          <a:p>
            <a:pPr lvl="1"/>
            <a:r>
              <a:rPr lang="sk-SK" dirty="0" smtClean="0"/>
              <a:t>licencia je poskytovaná neurčitému okruhu osôb („verejnosti“),</a:t>
            </a:r>
          </a:p>
          <a:p>
            <a:pPr lvl="1"/>
            <a:r>
              <a:rPr lang="sk-SK" dirty="0" smtClean="0"/>
              <a:t>licenciu získava automaticky každý, kto používa dielo s ňou spojené,</a:t>
            </a:r>
          </a:p>
          <a:p>
            <a:pPr lvl="1"/>
            <a:r>
              <a:rPr lang="sk-SK" dirty="0" smtClean="0"/>
              <a:t>nadobúdateľ licencie má právo použité dielo šíriť,</a:t>
            </a:r>
          </a:p>
          <a:p>
            <a:pPr lvl="1"/>
            <a:r>
              <a:rPr lang="sk-SK" dirty="0" smtClean="0"/>
              <a:t>licencia je poskytovaná po celú dobu ochrany diela.</a:t>
            </a:r>
          </a:p>
          <a:p>
            <a:r>
              <a:rPr lang="sk-SK" dirty="0" smtClean="0"/>
              <a:t>Verejné licencie nie sú alternatívou autorského zákona, vždy sú súčasťou/extenziou konkrétneho právneho rámca autorského práva:</a:t>
            </a:r>
          </a:p>
          <a:p>
            <a:pPr lvl="1"/>
            <a:r>
              <a:rPr lang="sk-SK" dirty="0" smtClean="0"/>
              <a:t>Zákon </a:t>
            </a:r>
            <a:r>
              <a:rPr lang="sk-SK" dirty="0"/>
              <a:t>č. 185/2015 Z. z. Autorský zákon v znení neskorších </a:t>
            </a:r>
            <a:r>
              <a:rPr lang="sk-SK" dirty="0" smtClean="0"/>
              <a:t>predpisov,</a:t>
            </a:r>
          </a:p>
          <a:p>
            <a:pPr lvl="1"/>
            <a:r>
              <a:rPr lang="sk-SK" dirty="0"/>
              <a:t>Smernica Európskeho parlamentu a Rady 2009/24/ES z 23. apríla 2009 o právnej ochrane počítačových programov (kodifikované znenie</a:t>
            </a:r>
            <a:r>
              <a:rPr lang="sk-SK" dirty="0" smtClean="0"/>
              <a:t>),</a:t>
            </a:r>
          </a:p>
          <a:p>
            <a:pPr lvl="1"/>
            <a:r>
              <a:rPr lang="sk-SK" dirty="0"/>
              <a:t>Smernica Európskeho parlamentu a Rady 2006/116/ES z 12. decembra 2006 o lehote ochrany autorského práva a niektorých súvisiacich práv (kodifikované znenie</a:t>
            </a:r>
            <a:r>
              <a:rPr lang="sk-SK" dirty="0" smtClean="0"/>
              <a:t>) ...</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634428174"/>
      </p:ext>
    </p:extLst>
  </p:cSld>
  <p:clrMapOvr>
    <a:masterClrMapping/>
  </p:clrMapOvr>
  <mc:AlternateContent xmlns:mc="http://schemas.openxmlformats.org/markup-compatibility/2006">
    <mc:Choice xmlns:p14="http://schemas.microsoft.com/office/powerpoint/2010/main" Requires="p14">
      <p:transition spd="slow" p14:dur="2000" advTm="362877"/>
    </mc:Choice>
    <mc:Fallback>
      <p:transition spd="slow" advTm="3628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4845" y="980728"/>
            <a:ext cx="4283968" cy="3605124"/>
          </a:xfrm>
          <a:prstGeom prst="rect">
            <a:avLst/>
          </a:prstGeom>
          <a:noFill/>
          <a:ln w="317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106364"/>
            <a:ext cx="4752528" cy="3257641"/>
          </a:xfrm>
          <a:prstGeom prst="rect">
            <a:avLst/>
          </a:prstGeom>
          <a:noFill/>
          <a:ln w="317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3460169"/>
            <a:ext cx="4517758" cy="3002571"/>
          </a:xfrm>
          <a:prstGeom prst="rect">
            <a:avLst/>
          </a:prstGeom>
          <a:noFill/>
          <a:ln w="3175">
            <a:solidFill>
              <a:schemeClr val="tx2">
                <a:lumMod val="60000"/>
                <a:lumOff val="4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4" name="BlokTextu 3"/>
          <p:cNvSpPr txBox="1"/>
          <p:nvPr/>
        </p:nvSpPr>
        <p:spPr>
          <a:xfrm>
            <a:off x="1547664" y="6462740"/>
            <a:ext cx="5527475" cy="276999"/>
          </a:xfrm>
          <a:prstGeom prst="rect">
            <a:avLst/>
          </a:prstGeom>
          <a:noFill/>
        </p:spPr>
        <p:txBody>
          <a:bodyPr wrap="none" rtlCol="0">
            <a:spAutoFit/>
          </a:bodyPr>
          <a:lstStyle/>
          <a:p>
            <a:r>
              <a:rPr lang="sk-SK" sz="1200" b="1" dirty="0"/>
              <a:t>https://commission.europa.eu/content/european-union-public-licence_en</a:t>
            </a: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2192416166"/>
      </p:ext>
    </p:extLst>
  </p:cSld>
  <p:clrMapOvr>
    <a:masterClrMapping/>
  </p:clrMapOvr>
  <mc:AlternateContent xmlns:mc="http://schemas.openxmlformats.org/markup-compatibility/2006">
    <mc:Choice xmlns:p14="http://schemas.microsoft.com/office/powerpoint/2010/main" Requires="p14">
      <p:transition spd="slow" p14:dur="2000" advTm="62381"/>
    </mc:Choice>
    <mc:Fallback>
      <p:transition spd="slow" advTm="62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136904" cy="1154097"/>
          </a:xfrm>
        </p:spPr>
        <p:txBody>
          <a:bodyPr>
            <a:normAutofit fontScale="90000"/>
          </a:bodyPr>
          <a:lstStyle/>
          <a:p>
            <a:r>
              <a:rPr lang="sk-SK" b="1" dirty="0" smtClean="0"/>
              <a:t>Verejná licencia a zákon č. 185/2015</a:t>
            </a:r>
            <a:endParaRPr lang="sk-SK" b="1" dirty="0"/>
          </a:p>
        </p:txBody>
      </p:sp>
      <p:sp>
        <p:nvSpPr>
          <p:cNvPr id="3" name="Zástupný symbol obsahu 2"/>
          <p:cNvSpPr>
            <a:spLocks noGrp="1"/>
          </p:cNvSpPr>
          <p:nvPr>
            <p:ph idx="1"/>
          </p:nvPr>
        </p:nvSpPr>
        <p:spPr>
          <a:xfrm>
            <a:off x="467544" y="1484784"/>
            <a:ext cx="8064896" cy="5184576"/>
          </a:xfrm>
        </p:spPr>
        <p:txBody>
          <a:bodyPr>
            <a:normAutofit fontScale="92500" lnSpcReduction="10000"/>
          </a:bodyPr>
          <a:lstStyle/>
          <a:p>
            <a:pPr marL="45720" indent="0">
              <a:buNone/>
            </a:pPr>
            <a:r>
              <a:rPr lang="sk-SK" b="1" i="1" dirty="0"/>
              <a:t>§ 76</a:t>
            </a:r>
          </a:p>
          <a:p>
            <a:pPr marL="45720" indent="0">
              <a:buNone/>
            </a:pPr>
            <a:r>
              <a:rPr lang="sk-SK" b="1" i="1" dirty="0"/>
              <a:t>	</a:t>
            </a:r>
          </a:p>
          <a:p>
            <a:pPr marL="45720" indent="0">
              <a:buNone/>
            </a:pPr>
            <a:r>
              <a:rPr lang="sk-SK" b="1" i="1" dirty="0"/>
              <a:t>Verejná licencia</a:t>
            </a:r>
          </a:p>
          <a:p>
            <a:pPr marL="45720" indent="0">
              <a:buNone/>
            </a:pPr>
            <a:r>
              <a:rPr lang="sk-SK" b="1" i="1" dirty="0"/>
              <a:t>	</a:t>
            </a:r>
          </a:p>
          <a:p>
            <a:pPr marL="45720" indent="0">
              <a:buNone/>
            </a:pPr>
            <a:r>
              <a:rPr lang="sk-SK" b="1" i="1" dirty="0" smtClean="0"/>
              <a:t>(</a:t>
            </a:r>
            <a:r>
              <a:rPr lang="sk-SK" b="1" i="1" dirty="0"/>
              <a:t>1) Autor môže ponúknuť udelenie licencie aj právnym úkonom smerujúcim voči neurčitým osobám. Konanie, z ktorého možno vyvodiť súhlas s podmienkami licencie, je prijatím takejto ponuky.</a:t>
            </a:r>
          </a:p>
          <a:p>
            <a:pPr marL="45720" indent="0">
              <a:buNone/>
            </a:pPr>
            <a:r>
              <a:rPr lang="sk-SK" b="1" i="1" dirty="0"/>
              <a:t>	</a:t>
            </a:r>
          </a:p>
          <a:p>
            <a:pPr marL="45720" indent="0">
              <a:buNone/>
            </a:pPr>
            <a:r>
              <a:rPr lang="sk-SK" b="1" i="1" dirty="0" smtClean="0"/>
              <a:t>(</a:t>
            </a:r>
            <a:r>
              <a:rPr lang="sk-SK" b="1" i="1" dirty="0"/>
              <a:t>2) Autor môže udeliť nadobúdateľovi licenciu podľa odseku 1 výslovne aj na spôsob použitia diela, ktorý nie je v čase uzavretia licenčnej zmluvy podľa odseku 1 známy.</a:t>
            </a:r>
          </a:p>
          <a:p>
            <a:pPr marL="45720" indent="0">
              <a:buNone/>
            </a:pPr>
            <a:r>
              <a:rPr lang="sk-SK" b="1" i="1" dirty="0"/>
              <a:t>	</a:t>
            </a:r>
          </a:p>
          <a:p>
            <a:pPr marL="45720" indent="0">
              <a:buNone/>
            </a:pPr>
            <a:r>
              <a:rPr lang="sk-SK" b="1" i="1" dirty="0" smtClean="0"/>
              <a:t>(</a:t>
            </a:r>
            <a:r>
              <a:rPr lang="sk-SK" b="1" i="1" dirty="0"/>
              <a:t>3) Licenciu podľa odseku 1 možno udeliť len ako nevýhradnú a bezodplatnú a nemožno ju vypovedať.</a:t>
            </a:r>
          </a:p>
          <a:p>
            <a:pPr marL="45720" indent="0">
              <a:buNone/>
            </a:pPr>
            <a:r>
              <a:rPr lang="sk-SK" b="1" i="1" dirty="0"/>
              <a:t>	</a:t>
            </a:r>
          </a:p>
          <a:p>
            <a:pPr marL="45720" indent="0">
              <a:buNone/>
            </a:pPr>
            <a:r>
              <a:rPr lang="sk-SK" b="1" i="1" dirty="0" smtClean="0"/>
              <a:t>(</a:t>
            </a:r>
            <a:r>
              <a:rPr lang="sk-SK" b="1" i="1" dirty="0"/>
              <a:t>4) Ustanovenia § 19 ods. 1 a 4 a § 65 až 69 sa na licenciu udelenú podľa odseku 1 použijú primerane.</a:t>
            </a:r>
            <a:endParaRPr lang="sk-SK" dirty="0" smtClean="0"/>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26135641"/>
      </p:ext>
    </p:extLst>
  </p:cSld>
  <p:clrMapOvr>
    <a:masterClrMapping/>
  </p:clrMapOvr>
  <mc:AlternateContent xmlns:mc="http://schemas.openxmlformats.org/markup-compatibility/2006">
    <mc:Choice xmlns:p14="http://schemas.microsoft.com/office/powerpoint/2010/main" Requires="p14">
      <p:transition spd="slow" p14:dur="2000" advTm="141434"/>
    </mc:Choice>
    <mc:Fallback>
      <p:transition spd="slow" advTm="1414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136904" cy="1154097"/>
          </a:xfrm>
        </p:spPr>
        <p:txBody>
          <a:bodyPr>
            <a:normAutofit/>
          </a:bodyPr>
          <a:lstStyle/>
          <a:p>
            <a:r>
              <a:rPr lang="sk-SK" b="1" dirty="0" smtClean="0"/>
              <a:t>Licencie </a:t>
            </a:r>
            <a:r>
              <a:rPr lang="sk-SK" b="1" dirty="0" err="1" smtClean="0"/>
              <a:t>Creative</a:t>
            </a:r>
            <a:r>
              <a:rPr lang="sk-SK" b="1" dirty="0" smtClean="0"/>
              <a:t> </a:t>
            </a:r>
            <a:r>
              <a:rPr lang="sk-SK" b="1" dirty="0" err="1" smtClean="0"/>
              <a:t>Commons</a:t>
            </a:r>
            <a:endParaRPr lang="sk-SK" b="1" dirty="0"/>
          </a:p>
        </p:txBody>
      </p:sp>
      <p:sp>
        <p:nvSpPr>
          <p:cNvPr id="3" name="Zástupný symbol obsahu 2"/>
          <p:cNvSpPr>
            <a:spLocks noGrp="1"/>
          </p:cNvSpPr>
          <p:nvPr>
            <p:ph idx="1"/>
          </p:nvPr>
        </p:nvSpPr>
        <p:spPr>
          <a:xfrm>
            <a:off x="395536" y="1412776"/>
            <a:ext cx="8064896" cy="5328592"/>
          </a:xfrm>
        </p:spPr>
        <p:txBody>
          <a:bodyPr>
            <a:normAutofit lnSpcReduction="10000"/>
          </a:bodyPr>
          <a:lstStyle/>
          <a:p>
            <a:r>
              <a:rPr lang="sk-SK" dirty="0" smtClean="0"/>
              <a:t>Publikovanie prvej sady:	16. 12. 2002</a:t>
            </a:r>
          </a:p>
          <a:p>
            <a:r>
              <a:rPr lang="sk-SK" dirty="0" smtClean="0"/>
              <a:t>Tvorca:			</a:t>
            </a:r>
            <a:r>
              <a:rPr lang="sk-SK" dirty="0" err="1" smtClean="0"/>
              <a:t>Creative</a:t>
            </a:r>
            <a:r>
              <a:rPr lang="sk-SK" dirty="0" smtClean="0"/>
              <a:t> </a:t>
            </a:r>
            <a:r>
              <a:rPr lang="sk-SK" dirty="0" err="1" smtClean="0"/>
              <a:t>Commons</a:t>
            </a:r>
            <a:r>
              <a:rPr lang="sk-SK" dirty="0" smtClean="0"/>
              <a:t>, americká 					nezisková organizácia</a:t>
            </a:r>
          </a:p>
          <a:p>
            <a:r>
              <a:rPr lang="sk-SK" dirty="0" smtClean="0"/>
              <a:t>Aktuálne dostupná verzia:	4.0 (vždy zostáva v platnosti 					pôvodná, časovo ukotvená)</a:t>
            </a:r>
          </a:p>
          <a:p>
            <a:r>
              <a:rPr lang="sk-SK" dirty="0" smtClean="0"/>
              <a:t>Slovenský preklad:		Nie. Od verzie 4.0 sa používa 					medzinárodná verzia (</a:t>
            </a:r>
            <a:r>
              <a:rPr lang="sk-SK" dirty="0" err="1" smtClean="0"/>
              <a:t>International</a:t>
            </a:r>
            <a:r>
              <a:rPr lang="sk-SK" dirty="0" smtClean="0"/>
              <a:t>)</a:t>
            </a:r>
          </a:p>
          <a:p>
            <a:pPr marL="45720" indent="0">
              <a:buNone/>
            </a:pPr>
            <a:endParaRPr lang="sk-SK" dirty="0"/>
          </a:p>
          <a:p>
            <a:pPr marL="45720" indent="0" algn="ctr">
              <a:buNone/>
            </a:pPr>
            <a:r>
              <a:rPr lang="sk-SK" dirty="0" smtClean="0"/>
              <a:t>CC licencie – nástroj na prevod časti majetkových práv autora k dielu na nadobúdateľa licencie. </a:t>
            </a:r>
          </a:p>
          <a:p>
            <a:pPr marL="45720" indent="0" algn="ctr">
              <a:buNone/>
            </a:pPr>
            <a:r>
              <a:rPr lang="sk-SK" dirty="0" smtClean="0"/>
              <a:t>Držiteľ autorských práv udeľuje súhlas na výkon svojich majetkových práv na dielo za podmienok, ktoré ustanovuje prostredníctvom licencie CC. Licencie CC nezasahujú ani do majetkových ani do osobnostných práv autora (autor sám rozhoduje o zverejnení diela pod licenciou CC; právo na nedotknuteľnosť diela je zaručené nastavením rozsahu úprav na strane nadobúdateľa licencie; autor má právo byť označený ako autor).	</a:t>
            </a:r>
          </a:p>
        </p:txBody>
      </p:sp>
      <p:pic>
        <p:nvPicPr>
          <p:cNvPr id="4" name="Zvuk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68161297"/>
      </p:ext>
    </p:extLst>
  </p:cSld>
  <p:clrMapOvr>
    <a:masterClrMapping/>
  </p:clrMapOvr>
  <mc:AlternateContent xmlns:mc="http://schemas.openxmlformats.org/markup-compatibility/2006">
    <mc:Choice xmlns:p14="http://schemas.microsoft.com/office/powerpoint/2010/main" Requires="p14">
      <p:transition spd="slow" p14:dur="2000" advTm="316541"/>
    </mc:Choice>
    <mc:Fallback>
      <p:transition spd="slow" advTm="3165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obsahu 2"/>
          <p:cNvSpPr>
            <a:spLocks noGrp="1"/>
          </p:cNvSpPr>
          <p:nvPr>
            <p:ph idx="1"/>
          </p:nvPr>
        </p:nvSpPr>
        <p:spPr>
          <a:xfrm>
            <a:off x="395536" y="1196752"/>
            <a:ext cx="8064896" cy="4968552"/>
          </a:xfrm>
        </p:spPr>
        <p:txBody>
          <a:bodyPr>
            <a:normAutofit/>
          </a:bodyPr>
          <a:lstStyle/>
          <a:p>
            <a:pPr marL="45720" indent="0" algn="ctr">
              <a:buNone/>
            </a:pPr>
            <a:r>
              <a:rPr lang="sk-SK" sz="2800" b="1" i="1" dirty="0"/>
              <a:t>Licencie </a:t>
            </a:r>
            <a:r>
              <a:rPr lang="sk-SK" sz="2800" b="1" i="1" dirty="0" err="1"/>
              <a:t>Creative</a:t>
            </a:r>
            <a:r>
              <a:rPr lang="sk-SK" sz="2800" b="1" i="1" dirty="0"/>
              <a:t> </a:t>
            </a:r>
            <a:r>
              <a:rPr lang="sk-SK" sz="2800" b="1" i="1" dirty="0" err="1"/>
              <a:t>Commons</a:t>
            </a:r>
            <a:r>
              <a:rPr lang="sk-SK" sz="2800" b="1" i="1" dirty="0"/>
              <a:t> poskytujú všetkým, od individuálnych tvorcov </a:t>
            </a:r>
            <a:r>
              <a:rPr lang="sk-SK" sz="2800" b="1" i="1" dirty="0" err="1" smtClean="0"/>
              <a:t>korporátne</a:t>
            </a:r>
            <a:r>
              <a:rPr lang="sk-SK" sz="2800" b="1" i="1" dirty="0" smtClean="0"/>
              <a:t> autorské subjekty, </a:t>
            </a:r>
            <a:r>
              <a:rPr lang="sk-SK" sz="2800" b="1" i="1" dirty="0"/>
              <a:t>štandardizovaný spôsob, ako udeliť verejnosti povolenie na použitie </a:t>
            </a:r>
            <a:r>
              <a:rPr lang="sk-SK" sz="2800" b="1" i="1" dirty="0" smtClean="0"/>
              <a:t>produktov ich </a:t>
            </a:r>
            <a:r>
              <a:rPr lang="sk-SK" sz="2800" b="1" i="1" dirty="0"/>
              <a:t>tvorivej práce v súlade so zákonom </a:t>
            </a:r>
            <a:r>
              <a:rPr lang="sk-SK" sz="2800" b="1" i="1" dirty="0" smtClean="0"/>
              <a:t>o výkone inštitútu autorského práva. </a:t>
            </a:r>
            <a:endParaRPr lang="sk-SK" sz="2800" b="1" i="1" dirty="0" smtClean="0"/>
          </a:p>
          <a:p>
            <a:pPr marL="45720" indent="0" algn="ctr">
              <a:buNone/>
            </a:pPr>
            <a:r>
              <a:rPr lang="sk-SK" sz="2800" b="1" i="1" dirty="0" smtClean="0"/>
              <a:t>Z </a:t>
            </a:r>
            <a:r>
              <a:rPr lang="sk-SK" sz="2800" b="1" i="1" dirty="0"/>
              <a:t>pohľadu </a:t>
            </a:r>
            <a:r>
              <a:rPr lang="sk-SK" sz="2800" b="1" i="1" dirty="0" smtClean="0"/>
              <a:t>používateľa </a:t>
            </a:r>
            <a:r>
              <a:rPr lang="sk-SK" sz="2800" b="1" i="1" dirty="0"/>
              <a:t>prítomnosť licencie </a:t>
            </a:r>
            <a:r>
              <a:rPr lang="sk-SK" sz="2800" b="1" i="1" dirty="0" err="1"/>
              <a:t>Creative</a:t>
            </a:r>
            <a:r>
              <a:rPr lang="sk-SK" sz="2800" b="1" i="1" dirty="0"/>
              <a:t> </a:t>
            </a:r>
            <a:r>
              <a:rPr lang="sk-SK" sz="2800" b="1" i="1" dirty="0" err="1"/>
              <a:t>Commons</a:t>
            </a:r>
            <a:r>
              <a:rPr lang="sk-SK" sz="2800" b="1" i="1" dirty="0"/>
              <a:t> na dielo chránené autorskými právami odpovedá na otázku: „Čo môžem s týmto dielom robiť?“</a:t>
            </a:r>
            <a:endParaRPr lang="sk-SK" sz="2800" b="1" i="1" dirty="0">
              <a:solidFill>
                <a:srgbClr val="FF6801"/>
              </a:solidFill>
            </a:endParaRPr>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843523660"/>
      </p:ext>
    </p:extLst>
  </p:cSld>
  <p:clrMapOvr>
    <a:masterClrMapping/>
  </p:clrMapOvr>
  <mc:AlternateContent xmlns:mc="http://schemas.openxmlformats.org/markup-compatibility/2006">
    <mc:Choice xmlns:p14="http://schemas.microsoft.com/office/powerpoint/2010/main" Requires="p14">
      <p:transition spd="slow" p14:dur="2000" advTm="38710"/>
    </mc:Choice>
    <mc:Fallback>
      <p:transition spd="slow" advTm="38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323528" y="116632"/>
            <a:ext cx="8136904" cy="1154097"/>
          </a:xfrm>
        </p:spPr>
        <p:txBody>
          <a:bodyPr>
            <a:normAutofit/>
          </a:bodyPr>
          <a:lstStyle/>
          <a:p>
            <a:r>
              <a:rPr lang="sk-SK" b="1" dirty="0" smtClean="0"/>
              <a:t>Licencie CC :: prvky, typy</a:t>
            </a:r>
            <a:endParaRPr lang="sk-SK" b="1" dirty="0"/>
          </a:p>
        </p:txBody>
      </p:sp>
      <p:sp>
        <p:nvSpPr>
          <p:cNvPr id="3" name="Zástupný symbol obsahu 2"/>
          <p:cNvSpPr>
            <a:spLocks noGrp="1"/>
          </p:cNvSpPr>
          <p:nvPr>
            <p:ph idx="1"/>
          </p:nvPr>
        </p:nvSpPr>
        <p:spPr>
          <a:xfrm>
            <a:off x="395536" y="1412776"/>
            <a:ext cx="8064896" cy="5184576"/>
          </a:xfrm>
        </p:spPr>
        <p:txBody>
          <a:bodyPr>
            <a:normAutofit/>
          </a:bodyPr>
          <a:lstStyle/>
          <a:p>
            <a:r>
              <a:rPr lang="sk-SK" dirty="0" smtClean="0"/>
              <a:t>Kombinácia poskytnutých a vyhradených práv v rámci licencie je vyjadrená prostredníctvom licenčných prvkov:</a:t>
            </a:r>
          </a:p>
          <a:p>
            <a:pPr lvl="1"/>
            <a:r>
              <a:rPr lang="sk-SK" dirty="0" smtClean="0"/>
              <a:t>Licenčné prvky vyjadrujúce poskytnuté práva autora na dielo</a:t>
            </a:r>
          </a:p>
          <a:p>
            <a:pPr lvl="1"/>
            <a:r>
              <a:rPr lang="sk-SK" dirty="0" smtClean="0"/>
              <a:t>Licenčné prvky vyjadrujúce vyhradené práva autora (= podmienky použitia diela). Výsledkom je konkrétny typ licencie (6 základných).</a:t>
            </a:r>
          </a:p>
        </p:txBody>
      </p:sp>
      <p:sp>
        <p:nvSpPr>
          <p:cNvPr id="4" name="BlokTextu 3"/>
          <p:cNvSpPr txBox="1"/>
          <p:nvPr/>
        </p:nvSpPr>
        <p:spPr>
          <a:xfrm>
            <a:off x="611561" y="3399143"/>
            <a:ext cx="3528391" cy="2769989"/>
          </a:xfrm>
          <a:prstGeom prst="rect">
            <a:avLst/>
          </a:prstGeom>
          <a:solidFill>
            <a:schemeClr val="tx1"/>
          </a:solidFill>
          <a:ln w="3175">
            <a:solidFill>
              <a:schemeClr val="tx2">
                <a:lumMod val="60000"/>
                <a:lumOff val="40000"/>
              </a:schemeClr>
            </a:solidFill>
          </a:ln>
        </p:spPr>
        <p:txBody>
          <a:bodyPr wrap="square" rtlCol="0">
            <a:spAutoFit/>
          </a:bodyPr>
          <a:lstStyle/>
          <a:p>
            <a:pPr algn="ctr"/>
            <a:r>
              <a:rPr lang="sk-SK" b="1" dirty="0" smtClean="0">
                <a:solidFill>
                  <a:schemeClr val="bg1"/>
                </a:solidFill>
              </a:rPr>
              <a:t>Poskytnuté práva</a:t>
            </a:r>
          </a:p>
          <a:p>
            <a:endParaRPr lang="sk-SK" dirty="0">
              <a:solidFill>
                <a:schemeClr val="bg1"/>
              </a:solidFill>
            </a:endParaRPr>
          </a:p>
          <a:p>
            <a:pPr algn="r"/>
            <a:r>
              <a:rPr lang="sk-SK" dirty="0" smtClean="0">
                <a:solidFill>
                  <a:schemeClr val="bg1"/>
                </a:solidFill>
              </a:rPr>
              <a:t>        </a:t>
            </a:r>
            <a:r>
              <a:rPr lang="sk-SK" sz="1600" dirty="0" smtClean="0">
                <a:solidFill>
                  <a:schemeClr val="bg1"/>
                </a:solidFill>
              </a:rPr>
              <a:t>Právo dielo šíriť (</a:t>
            </a:r>
            <a:r>
              <a:rPr lang="sk-SK" sz="1600" dirty="0" err="1" smtClean="0">
                <a:solidFill>
                  <a:schemeClr val="bg1"/>
                </a:solidFill>
              </a:rPr>
              <a:t>Share</a:t>
            </a:r>
            <a:r>
              <a:rPr lang="sk-SK" sz="1600" dirty="0" smtClean="0">
                <a:solidFill>
                  <a:schemeClr val="bg1"/>
                </a:solidFill>
              </a:rPr>
              <a:t>) </a:t>
            </a:r>
          </a:p>
          <a:p>
            <a:pPr algn="r"/>
            <a:r>
              <a:rPr lang="sk-SK" sz="1600" dirty="0" smtClean="0">
                <a:solidFill>
                  <a:schemeClr val="bg1"/>
                </a:solidFill>
              </a:rPr>
              <a:t>v pôvodnej podobe.    </a:t>
            </a:r>
          </a:p>
          <a:p>
            <a:pPr algn="r"/>
            <a:r>
              <a:rPr lang="sk-SK" sz="1600" dirty="0" smtClean="0">
                <a:solidFill>
                  <a:schemeClr val="bg1"/>
                </a:solidFill>
              </a:rPr>
              <a:t>Spoločné pre všetky typy licencií CC.</a:t>
            </a:r>
          </a:p>
          <a:p>
            <a:endParaRPr lang="sk-SK" dirty="0" smtClean="0">
              <a:solidFill>
                <a:schemeClr val="bg1"/>
              </a:solidFill>
            </a:endParaRPr>
          </a:p>
          <a:p>
            <a:endParaRPr lang="sk-SK" dirty="0">
              <a:solidFill>
                <a:schemeClr val="bg1"/>
              </a:solidFill>
            </a:endParaRPr>
          </a:p>
          <a:p>
            <a:r>
              <a:rPr lang="sk-SK" dirty="0" smtClean="0">
                <a:solidFill>
                  <a:schemeClr val="bg1"/>
                </a:solidFill>
              </a:rPr>
              <a:t>	</a:t>
            </a:r>
            <a:r>
              <a:rPr lang="sk-SK" sz="1600" dirty="0" smtClean="0">
                <a:solidFill>
                  <a:schemeClr val="bg1"/>
                </a:solidFill>
              </a:rPr>
              <a:t>Právo do diela zasahovať, 	upravovať ho.</a:t>
            </a:r>
          </a:p>
          <a:p>
            <a:endParaRPr lang="sk-SK" dirty="0">
              <a:solidFill>
                <a:schemeClr val="bg1"/>
              </a:solidFill>
            </a:endParaRPr>
          </a:p>
        </p:txBody>
      </p:sp>
      <p:sp>
        <p:nvSpPr>
          <p:cNvPr id="5" name="BlokTextu 4"/>
          <p:cNvSpPr txBox="1"/>
          <p:nvPr/>
        </p:nvSpPr>
        <p:spPr>
          <a:xfrm>
            <a:off x="5004048" y="3369115"/>
            <a:ext cx="3600400" cy="3031599"/>
          </a:xfrm>
          <a:prstGeom prst="rect">
            <a:avLst/>
          </a:prstGeom>
          <a:solidFill>
            <a:schemeClr val="tx1"/>
          </a:solidFill>
          <a:ln w="3175">
            <a:solidFill>
              <a:schemeClr val="tx2">
                <a:lumMod val="60000"/>
                <a:lumOff val="40000"/>
              </a:schemeClr>
            </a:solidFill>
          </a:ln>
        </p:spPr>
        <p:txBody>
          <a:bodyPr wrap="square" rtlCol="0">
            <a:spAutoFit/>
          </a:bodyPr>
          <a:lstStyle/>
          <a:p>
            <a:pPr algn="ctr"/>
            <a:r>
              <a:rPr lang="sk-SK" b="1" dirty="0" smtClean="0">
                <a:solidFill>
                  <a:schemeClr val="bg1"/>
                </a:solidFill>
              </a:rPr>
              <a:t>Vyhradené práva</a:t>
            </a:r>
          </a:p>
          <a:p>
            <a:endParaRPr lang="sk-SK" sz="1100" dirty="0" smtClean="0">
              <a:solidFill>
                <a:schemeClr val="bg1"/>
              </a:solidFill>
            </a:endParaRPr>
          </a:p>
          <a:p>
            <a:r>
              <a:rPr lang="sk-SK" dirty="0" smtClean="0">
                <a:solidFill>
                  <a:schemeClr val="bg1"/>
                </a:solidFill>
              </a:rPr>
              <a:t>	Uveďte pôvod/tvorcu</a:t>
            </a:r>
            <a:endParaRPr lang="sk-SK" dirty="0">
              <a:solidFill>
                <a:schemeClr val="bg1"/>
              </a:solidFill>
            </a:endParaRPr>
          </a:p>
          <a:p>
            <a:endParaRPr lang="sk-SK" dirty="0" smtClean="0">
              <a:solidFill>
                <a:schemeClr val="bg1"/>
              </a:solidFill>
            </a:endParaRPr>
          </a:p>
          <a:p>
            <a:r>
              <a:rPr lang="sk-SK" dirty="0" smtClean="0">
                <a:solidFill>
                  <a:schemeClr val="bg1"/>
                </a:solidFill>
              </a:rPr>
              <a:t>	Zachovajte licenciu</a:t>
            </a:r>
            <a:endParaRPr lang="sk-SK" dirty="0">
              <a:solidFill>
                <a:schemeClr val="bg1"/>
              </a:solidFill>
            </a:endParaRPr>
          </a:p>
          <a:p>
            <a:endParaRPr lang="sk-SK" dirty="0" smtClean="0">
              <a:solidFill>
                <a:schemeClr val="bg1"/>
              </a:solidFill>
            </a:endParaRPr>
          </a:p>
          <a:p>
            <a:r>
              <a:rPr lang="sk-SK" dirty="0" smtClean="0">
                <a:solidFill>
                  <a:schemeClr val="bg1"/>
                </a:solidFill>
              </a:rPr>
              <a:t>	Nepoužívajte dielo 	komerčne</a:t>
            </a:r>
            <a:endParaRPr lang="sk-SK" dirty="0">
              <a:solidFill>
                <a:schemeClr val="bg1"/>
              </a:solidFill>
            </a:endParaRPr>
          </a:p>
          <a:p>
            <a:endParaRPr lang="sk-SK" dirty="0" smtClean="0">
              <a:solidFill>
                <a:schemeClr val="bg1"/>
              </a:solidFill>
            </a:endParaRPr>
          </a:p>
          <a:p>
            <a:r>
              <a:rPr lang="sk-SK" dirty="0" smtClean="0">
                <a:solidFill>
                  <a:schemeClr val="bg1"/>
                </a:solidFill>
              </a:rPr>
              <a:t>	Neupravujte</a:t>
            </a:r>
          </a:p>
          <a:p>
            <a:endParaRPr lang="sk-SK" dirty="0">
              <a:solidFill>
                <a:schemeClr val="bg1"/>
              </a:solidFill>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584" y="3819447"/>
            <a:ext cx="561665" cy="478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7312" y="5283278"/>
            <a:ext cx="632541" cy="576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056" y="3806040"/>
            <a:ext cx="53340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056" y="4437239"/>
            <a:ext cx="4953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047160" y="5013176"/>
            <a:ext cx="542925"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5581" y="5702407"/>
            <a:ext cx="476250" cy="466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Zvuk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44240861"/>
      </p:ext>
    </p:extLst>
  </p:cSld>
  <p:clrMapOvr>
    <a:masterClrMapping/>
  </p:clrMapOvr>
  <mc:AlternateContent xmlns:mc="http://schemas.openxmlformats.org/markup-compatibility/2006">
    <mc:Choice xmlns:p14="http://schemas.microsoft.com/office/powerpoint/2010/main" Requires="p14">
      <p:transition spd="slow" p14:dur="2000" advTm="93360"/>
    </mc:Choice>
    <mc:Fallback>
      <p:transition spd="slow" advTm="933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4782" y="1357022"/>
            <a:ext cx="2381250" cy="126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251" y="2852936"/>
            <a:ext cx="2808312" cy="1219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11422" y="3650846"/>
            <a:ext cx="3672408" cy="1318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1251" y="4484617"/>
            <a:ext cx="2736304" cy="1384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19334" y="5219587"/>
            <a:ext cx="4464496" cy="15644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7" name="Picture 7"/>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40383" y="1744095"/>
            <a:ext cx="3021947" cy="1500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BlokTextu 3"/>
          <p:cNvSpPr txBox="1"/>
          <p:nvPr/>
        </p:nvSpPr>
        <p:spPr>
          <a:xfrm>
            <a:off x="162378" y="476672"/>
            <a:ext cx="7572907" cy="584775"/>
          </a:xfrm>
          <a:prstGeom prst="rect">
            <a:avLst/>
          </a:prstGeom>
          <a:noFill/>
        </p:spPr>
        <p:txBody>
          <a:bodyPr wrap="none" rtlCol="0">
            <a:spAutoFit/>
          </a:bodyPr>
          <a:lstStyle/>
          <a:p>
            <a:r>
              <a:rPr lang="sk-SK" sz="3200" b="1" dirty="0" smtClean="0"/>
              <a:t>Typy CC licencií :: 6 základných typov</a:t>
            </a:r>
            <a:endParaRPr lang="sk-SK" sz="3200" b="1" dirty="0"/>
          </a:p>
        </p:txBody>
      </p:sp>
      <p:sp>
        <p:nvSpPr>
          <p:cNvPr id="5" name="BlokTextu 4"/>
          <p:cNvSpPr txBox="1"/>
          <p:nvPr/>
        </p:nvSpPr>
        <p:spPr>
          <a:xfrm>
            <a:off x="2411760" y="1537047"/>
            <a:ext cx="1386918" cy="307777"/>
          </a:xfrm>
          <a:prstGeom prst="rect">
            <a:avLst/>
          </a:prstGeom>
          <a:solidFill>
            <a:srgbClr val="FF6600"/>
          </a:solidFill>
        </p:spPr>
        <p:txBody>
          <a:bodyPr wrap="none" rtlCol="0">
            <a:spAutoFit/>
          </a:bodyPr>
          <a:lstStyle/>
          <a:p>
            <a:r>
              <a:rPr lang="sk-SK" sz="1400" b="1" dirty="0" smtClean="0">
                <a:solidFill>
                  <a:schemeClr val="bg1">
                    <a:lumMod val="95000"/>
                    <a:lumOff val="5000"/>
                  </a:schemeClr>
                </a:solidFill>
              </a:rPr>
              <a:t>Uveďte pôvod</a:t>
            </a:r>
            <a:endParaRPr lang="sk-SK" sz="1400" b="1" dirty="0">
              <a:solidFill>
                <a:schemeClr val="bg1">
                  <a:lumMod val="95000"/>
                  <a:lumOff val="5000"/>
                </a:schemeClr>
              </a:solidFill>
            </a:endParaRPr>
          </a:p>
        </p:txBody>
      </p:sp>
      <p:sp>
        <p:nvSpPr>
          <p:cNvPr id="12" name="BlokTextu 11"/>
          <p:cNvSpPr txBox="1"/>
          <p:nvPr/>
        </p:nvSpPr>
        <p:spPr>
          <a:xfrm>
            <a:off x="2216626" y="2915071"/>
            <a:ext cx="3464410" cy="307777"/>
          </a:xfrm>
          <a:prstGeom prst="rect">
            <a:avLst/>
          </a:prstGeom>
          <a:solidFill>
            <a:srgbClr val="FF6600"/>
          </a:solidFill>
        </p:spPr>
        <p:txBody>
          <a:bodyPr wrap="none" rtlCol="0">
            <a:spAutoFit/>
          </a:bodyPr>
          <a:lstStyle/>
          <a:p>
            <a:r>
              <a:rPr lang="sk-SK" sz="1400" b="1" dirty="0" smtClean="0">
                <a:solidFill>
                  <a:schemeClr val="bg1">
                    <a:lumMod val="95000"/>
                    <a:lumOff val="5000"/>
                  </a:schemeClr>
                </a:solidFill>
              </a:rPr>
              <a:t>Uveďte pôvod, nepoužívajte komerčne</a:t>
            </a:r>
            <a:endParaRPr lang="sk-SK" sz="1400" b="1" dirty="0">
              <a:solidFill>
                <a:schemeClr val="bg1">
                  <a:lumMod val="95000"/>
                  <a:lumOff val="5000"/>
                </a:schemeClr>
              </a:solidFill>
            </a:endParaRPr>
          </a:p>
        </p:txBody>
      </p:sp>
      <p:sp>
        <p:nvSpPr>
          <p:cNvPr id="13" name="BlokTextu 12"/>
          <p:cNvSpPr txBox="1"/>
          <p:nvPr/>
        </p:nvSpPr>
        <p:spPr>
          <a:xfrm>
            <a:off x="3059832" y="3490444"/>
            <a:ext cx="3514104" cy="523220"/>
          </a:xfrm>
          <a:prstGeom prst="rect">
            <a:avLst/>
          </a:prstGeom>
          <a:solidFill>
            <a:srgbClr val="FF6600"/>
          </a:solidFill>
        </p:spPr>
        <p:txBody>
          <a:bodyPr wrap="none" rtlCol="0">
            <a:spAutoFit/>
          </a:bodyPr>
          <a:lstStyle/>
          <a:p>
            <a:r>
              <a:rPr lang="sk-SK" sz="1400" b="1" dirty="0" smtClean="0">
                <a:solidFill>
                  <a:schemeClr val="bg1">
                    <a:lumMod val="95000"/>
                    <a:lumOff val="5000"/>
                  </a:schemeClr>
                </a:solidFill>
              </a:rPr>
              <a:t>Uveďte pôvod, nepoužívajte komerčne,</a:t>
            </a:r>
          </a:p>
          <a:p>
            <a:r>
              <a:rPr lang="sk-SK" sz="1400" b="1" dirty="0" smtClean="0">
                <a:solidFill>
                  <a:schemeClr val="bg1">
                    <a:lumMod val="95000"/>
                    <a:lumOff val="5000"/>
                  </a:schemeClr>
                </a:solidFill>
              </a:rPr>
              <a:t>neupravujte</a:t>
            </a:r>
            <a:endParaRPr lang="sk-SK" sz="1400" b="1" dirty="0">
              <a:solidFill>
                <a:schemeClr val="bg1">
                  <a:lumMod val="95000"/>
                  <a:lumOff val="5000"/>
                </a:schemeClr>
              </a:solidFill>
            </a:endParaRPr>
          </a:p>
        </p:txBody>
      </p:sp>
      <p:sp>
        <p:nvSpPr>
          <p:cNvPr id="14" name="BlokTextu 13"/>
          <p:cNvSpPr txBox="1"/>
          <p:nvPr/>
        </p:nvSpPr>
        <p:spPr>
          <a:xfrm>
            <a:off x="1496601" y="5950870"/>
            <a:ext cx="3514104" cy="523220"/>
          </a:xfrm>
          <a:prstGeom prst="rect">
            <a:avLst/>
          </a:prstGeom>
          <a:solidFill>
            <a:srgbClr val="FF6600"/>
          </a:solidFill>
        </p:spPr>
        <p:txBody>
          <a:bodyPr wrap="none" rtlCol="0">
            <a:spAutoFit/>
          </a:bodyPr>
          <a:lstStyle/>
          <a:p>
            <a:r>
              <a:rPr lang="sk-SK" sz="1400" b="1" dirty="0" smtClean="0">
                <a:solidFill>
                  <a:schemeClr val="bg1">
                    <a:lumMod val="95000"/>
                    <a:lumOff val="5000"/>
                  </a:schemeClr>
                </a:solidFill>
              </a:rPr>
              <a:t>Uveďte pôvod, nepoužívajte komerčne,</a:t>
            </a:r>
          </a:p>
          <a:p>
            <a:r>
              <a:rPr lang="sk-SK" sz="1400" b="1" dirty="0" smtClean="0">
                <a:solidFill>
                  <a:schemeClr val="bg1">
                    <a:lumMod val="95000"/>
                    <a:lumOff val="5000"/>
                  </a:schemeClr>
                </a:solidFill>
              </a:rPr>
              <a:t>zachovajte licenciu</a:t>
            </a:r>
            <a:endParaRPr lang="sk-SK" sz="1400" b="1" dirty="0">
              <a:solidFill>
                <a:schemeClr val="bg1">
                  <a:lumMod val="95000"/>
                  <a:lumOff val="5000"/>
                </a:schemeClr>
              </a:solidFill>
            </a:endParaRPr>
          </a:p>
        </p:txBody>
      </p:sp>
      <p:sp>
        <p:nvSpPr>
          <p:cNvPr id="15" name="BlokTextu 14"/>
          <p:cNvSpPr txBox="1"/>
          <p:nvPr/>
        </p:nvSpPr>
        <p:spPr>
          <a:xfrm>
            <a:off x="2723699" y="4581128"/>
            <a:ext cx="1436612" cy="523220"/>
          </a:xfrm>
          <a:prstGeom prst="rect">
            <a:avLst/>
          </a:prstGeom>
          <a:solidFill>
            <a:srgbClr val="FF6600"/>
          </a:solidFill>
        </p:spPr>
        <p:txBody>
          <a:bodyPr wrap="none" rtlCol="0">
            <a:spAutoFit/>
          </a:bodyPr>
          <a:lstStyle/>
          <a:p>
            <a:r>
              <a:rPr lang="sk-SK" sz="1400" b="1" dirty="0" smtClean="0">
                <a:solidFill>
                  <a:schemeClr val="bg1">
                    <a:lumMod val="95000"/>
                    <a:lumOff val="5000"/>
                  </a:schemeClr>
                </a:solidFill>
              </a:rPr>
              <a:t>Uveďte pôvod,</a:t>
            </a:r>
          </a:p>
          <a:p>
            <a:r>
              <a:rPr lang="sk-SK" sz="1400" b="1" dirty="0" smtClean="0">
                <a:solidFill>
                  <a:schemeClr val="bg1">
                    <a:lumMod val="95000"/>
                    <a:lumOff val="5000"/>
                  </a:schemeClr>
                </a:solidFill>
              </a:rPr>
              <a:t>neupravujte</a:t>
            </a:r>
            <a:endParaRPr lang="sk-SK" sz="1400" b="1" dirty="0">
              <a:solidFill>
                <a:schemeClr val="bg1">
                  <a:lumMod val="95000"/>
                  <a:lumOff val="5000"/>
                </a:schemeClr>
              </a:solidFill>
            </a:endParaRPr>
          </a:p>
        </p:txBody>
      </p:sp>
      <p:sp>
        <p:nvSpPr>
          <p:cNvPr id="16" name="BlokTextu 15"/>
          <p:cNvSpPr txBox="1"/>
          <p:nvPr/>
        </p:nvSpPr>
        <p:spPr>
          <a:xfrm>
            <a:off x="4427984" y="1844824"/>
            <a:ext cx="1813317" cy="523220"/>
          </a:xfrm>
          <a:prstGeom prst="rect">
            <a:avLst/>
          </a:prstGeom>
          <a:solidFill>
            <a:srgbClr val="FF6600"/>
          </a:solidFill>
        </p:spPr>
        <p:txBody>
          <a:bodyPr wrap="none" rtlCol="0">
            <a:spAutoFit/>
          </a:bodyPr>
          <a:lstStyle/>
          <a:p>
            <a:r>
              <a:rPr lang="sk-SK" sz="1400" b="1" dirty="0" smtClean="0">
                <a:solidFill>
                  <a:schemeClr val="bg1">
                    <a:lumMod val="95000"/>
                    <a:lumOff val="5000"/>
                  </a:schemeClr>
                </a:solidFill>
              </a:rPr>
              <a:t>Uveďte pôvod,</a:t>
            </a:r>
          </a:p>
          <a:p>
            <a:r>
              <a:rPr lang="sk-SK" sz="1400" b="1" dirty="0">
                <a:solidFill>
                  <a:schemeClr val="bg1">
                    <a:lumMod val="95000"/>
                    <a:lumOff val="5000"/>
                  </a:schemeClr>
                </a:solidFill>
              </a:rPr>
              <a:t>z</a:t>
            </a:r>
            <a:r>
              <a:rPr lang="sk-SK" sz="1400" b="1" dirty="0" smtClean="0">
                <a:solidFill>
                  <a:schemeClr val="bg1">
                    <a:lumMod val="95000"/>
                    <a:lumOff val="5000"/>
                  </a:schemeClr>
                </a:solidFill>
              </a:rPr>
              <a:t>achovajte licenciu</a:t>
            </a:r>
            <a:endParaRPr lang="sk-SK" sz="1400" b="1" dirty="0">
              <a:solidFill>
                <a:schemeClr val="bg1">
                  <a:lumMod val="95000"/>
                  <a:lumOff val="5000"/>
                </a:schemeClr>
              </a:solidFill>
            </a:endParaRPr>
          </a:p>
        </p:txBody>
      </p:sp>
      <p:sp>
        <p:nvSpPr>
          <p:cNvPr id="6" name="BlokTextu 5"/>
          <p:cNvSpPr txBox="1"/>
          <p:nvPr/>
        </p:nvSpPr>
        <p:spPr>
          <a:xfrm>
            <a:off x="4126626" y="45785"/>
            <a:ext cx="4894619" cy="400110"/>
          </a:xfrm>
          <a:prstGeom prst="rect">
            <a:avLst/>
          </a:prstGeom>
          <a:noFill/>
        </p:spPr>
        <p:txBody>
          <a:bodyPr wrap="square" rtlCol="0">
            <a:spAutoFit/>
          </a:bodyPr>
          <a:lstStyle/>
          <a:p>
            <a:r>
              <a:rPr lang="sk-SK" sz="1000" i="1" dirty="0" smtClean="0"/>
              <a:t>Poznámka: </a:t>
            </a:r>
            <a:r>
              <a:rPr lang="sk-SK" sz="1000" i="1" dirty="0" smtClean="0"/>
              <a:t>DEED </a:t>
            </a:r>
            <a:r>
              <a:rPr lang="sk-SK" sz="1000" i="1" dirty="0" smtClean="0"/>
              <a:t>je </a:t>
            </a:r>
            <a:r>
              <a:rPr lang="sk-SK" sz="1000" i="1" dirty="0" smtClean="0"/>
              <a:t>grafická (piktogramy + text), zjednodušená interpretácia práv </a:t>
            </a:r>
            <a:r>
              <a:rPr lang="sk-SK" sz="1000" i="1" dirty="0" smtClean="0"/>
              <a:t>a povinností konkrétnej </a:t>
            </a:r>
            <a:r>
              <a:rPr lang="sk-SK" sz="1000" i="1" dirty="0" smtClean="0"/>
              <a:t>licencie v „neprávnickom“ jazyku</a:t>
            </a:r>
            <a:endParaRPr lang="sk-SK" sz="1000" i="1" dirty="0"/>
          </a:p>
        </p:txBody>
      </p:sp>
      <p:pic>
        <p:nvPicPr>
          <p:cNvPr id="2" name="Zvuk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8648169"/>
      </p:ext>
    </p:extLst>
  </p:cSld>
  <p:clrMapOvr>
    <a:masterClrMapping/>
  </p:clrMapOvr>
  <mc:AlternateContent xmlns:mc="http://schemas.openxmlformats.org/markup-compatibility/2006">
    <mc:Choice xmlns:p14="http://schemas.microsoft.com/office/powerpoint/2010/main" Requires="p14">
      <p:transition spd="slow" p14:dur="2000" advTm="433607"/>
    </mc:Choice>
    <mc:Fallback>
      <p:transition spd="slow" advTm="4336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ktíva">
  <a:themeElements>
    <a:clrScheme name="Perspektíva">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klas. ver.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ktíva">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Motív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577</TotalTime>
  <Words>999</Words>
  <Application>Microsoft Office PowerPoint</Application>
  <PresentationFormat>Prezentácia na obrazovke (4:3)</PresentationFormat>
  <Paragraphs>128</Paragraphs>
  <Slides>16</Slides>
  <Notes>2</Notes>
  <HiddenSlides>0</HiddenSlides>
  <MMClips>16</MMClips>
  <ScaleCrop>false</ScaleCrop>
  <HeadingPairs>
    <vt:vector size="4" baseType="variant">
      <vt:variant>
        <vt:lpstr>Motív</vt:lpstr>
      </vt:variant>
      <vt:variant>
        <vt:i4>1</vt:i4>
      </vt:variant>
      <vt:variant>
        <vt:lpstr>Nadpisy snímok</vt:lpstr>
      </vt:variant>
      <vt:variant>
        <vt:i4>16</vt:i4>
      </vt:variant>
    </vt:vector>
  </HeadingPairs>
  <TitlesOfParts>
    <vt:vector size="17" baseType="lpstr">
      <vt:lpstr>Perspektíva</vt:lpstr>
      <vt:lpstr>Licencie Creative Commons (CC)  a otvorený prístup</vt:lpstr>
      <vt:lpstr>Obsah</vt:lpstr>
      <vt:lpstr>Keď sa povie „verejná licencia“</vt:lpstr>
      <vt:lpstr>Prezentácia programu PowerPoint</vt:lpstr>
      <vt:lpstr>Verejná licencia a zákon č. 185/2015</vt:lpstr>
      <vt:lpstr>Licencie Creative Commons</vt:lpstr>
      <vt:lpstr>Prezentácia programu PowerPoint</vt:lpstr>
      <vt:lpstr>Licencie CC :: prvky, typy</vt:lpstr>
      <vt:lpstr>Prezentácia programu PowerPoint</vt:lpstr>
      <vt:lpstr>Prezentácia programu PowerPoint</vt:lpstr>
      <vt:lpstr>Odporúčania dobrej praxe</vt:lpstr>
      <vt:lpstr>Prezentácia programu PowerPoint</vt:lpstr>
      <vt:lpstr>Chyby pri použití licencií CC</vt:lpstr>
      <vt:lpstr>Licencie CC a otvorený prístup</vt:lpstr>
      <vt:lpstr>Zdroje</vt:lpstr>
      <vt:lpstr>Ponuka webinárov SlPK k problematike otvorenej vedy</vt:lpstr>
    </vt:vector>
  </TitlesOfParts>
  <Company>SPU v Nitre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Licencie Creative Commons  a otvorený prístup</dc:title>
  <dc:creator>jedlickova_l</dc:creator>
  <cp:lastModifiedBy>jedlickova_l</cp:lastModifiedBy>
  <cp:revision>47</cp:revision>
  <dcterms:created xsi:type="dcterms:W3CDTF">2023-10-23T06:00:08Z</dcterms:created>
  <dcterms:modified xsi:type="dcterms:W3CDTF">2023-10-30T08:24:08Z</dcterms:modified>
</cp:coreProperties>
</file>