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5" r:id="rId4"/>
    <p:sldId id="307" r:id="rId5"/>
    <p:sldId id="308" r:id="rId6"/>
    <p:sldId id="309" r:id="rId7"/>
    <p:sldId id="314" r:id="rId8"/>
    <p:sldId id="310" r:id="rId9"/>
    <p:sldId id="313" r:id="rId10"/>
    <p:sldId id="312" r:id="rId11"/>
    <p:sldId id="311" r:id="rId12"/>
    <p:sldId id="315" r:id="rId13"/>
    <p:sldId id="316" r:id="rId14"/>
    <p:sldId id="318" r:id="rId15"/>
    <p:sldId id="317" r:id="rId16"/>
    <p:sldId id="261" r:id="rId17"/>
    <p:sldId id="260" r:id="rId18"/>
  </p:sldIdLst>
  <p:sldSz cx="12241213" cy="6840538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5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801"/>
    <a:srgbClr val="F66400"/>
    <a:srgbClr val="5A8B25"/>
    <a:srgbClr val="DDF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5" autoAdjust="0"/>
  </p:normalViewPr>
  <p:slideViewPr>
    <p:cSldViewPr>
      <p:cViewPr varScale="1">
        <p:scale>
          <a:sx n="110" d="100"/>
          <a:sy n="110" d="100"/>
        </p:scale>
        <p:origin x="-510" y="-90"/>
      </p:cViewPr>
      <p:guideLst>
        <p:guide orient="horz" pos="2155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EFC93-640C-4E57-9382-9F29ABB2AD41}" type="datetimeFigureOut">
              <a:rPr lang="sk-SK" smtClean="0"/>
              <a:t>20.11.2023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CVTI SR v Bratislave  ::  22,.11.2021 -- 25.11.2021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C7016-79D3-4F8D-907C-54713DCD16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6735358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16A83-896B-42F6-90F1-47CBF90A6873}" type="datetimeFigureOut">
              <a:rPr lang="sk-SK" smtClean="0"/>
              <a:t>20.11.2023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CVTI SR v Bratislave  ::  22,.11.2021 -- 25.11.2021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BE093-87D4-4C1D-8F50-5AAFE52141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7806827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CVTI SR v Bratislave  ::  22,.11.2021 -- 25.11.2021</a:t>
            </a:r>
            <a:endParaRPr lang="sk-SK"/>
          </a:p>
        </p:txBody>
      </p:sp>
      <p:sp>
        <p:nvSpPr>
          <p:cNvPr id="6" name="Zástupný symbol hlavičky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0590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hlavičky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CVTI SR v Bratislave  ::  22,.11.2021 -- 25.11.2021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01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122" y="2510217"/>
            <a:ext cx="9792970" cy="2588417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122" y="5153375"/>
            <a:ext cx="9792970" cy="114171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9476C-A5A7-4BE7-BDA8-2E850FF92DBD}" type="datetime1">
              <a:rPr lang="sk-SK" smtClean="0"/>
              <a:t>20.11.2023</a:t>
            </a:fld>
            <a:endParaRPr lang="sk-S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F476-7C82-48CB-BE8B-2E5FB62A95EA}" type="datetime1">
              <a:rPr lang="sk-SK" smtClean="0"/>
              <a:t>20.11.2023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64830" y="1822058"/>
            <a:ext cx="1998031" cy="4473036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965" y="1822058"/>
            <a:ext cx="7016844" cy="4473036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7560-F1FE-483B-8D2B-50C867303CFA}" type="datetime1">
              <a:rPr lang="sk-SK" smtClean="0"/>
              <a:t>20.11.2023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9070-0789-4627-8E9F-F8345C0114FA}" type="datetime1">
              <a:rPr lang="sk-SK" smtClean="0"/>
              <a:t>20.11.2023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22" y="5004796"/>
            <a:ext cx="9792970" cy="1290298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122" y="3855256"/>
            <a:ext cx="9792970" cy="109564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0A3C-E170-4998-9F1E-752C8EF80FE1}" type="datetime1">
              <a:rPr lang="sk-SK" smtClean="0"/>
              <a:t>20.11.2023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81700-9FBD-4139-B6AB-CDC3F3AE2DF3}" type="datetime1">
              <a:rPr lang="sk-SK" smtClean="0"/>
              <a:t>20.11.2023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24122" y="1540783"/>
            <a:ext cx="9792970" cy="1151158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24121" y="2736215"/>
            <a:ext cx="4774073" cy="358444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67501" y="2736215"/>
            <a:ext cx="4774073" cy="358653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4472" y="2736215"/>
            <a:ext cx="4504766" cy="62020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9817" y="2736215"/>
            <a:ext cx="4500844" cy="62020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9D41-F65C-4FCA-B477-A7B82FFC0272}" type="datetime1">
              <a:rPr lang="sk-SK" smtClean="0"/>
              <a:t>20.11.2023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24122" y="1540783"/>
            <a:ext cx="9792970" cy="1151158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24121" y="3374665"/>
            <a:ext cx="4774073" cy="294599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67500" y="3374665"/>
            <a:ext cx="4774073" cy="294599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A4EC-ECBC-4468-B968-11D8CF497536}" type="datetime1">
              <a:rPr lang="sk-SK" smtClean="0"/>
              <a:t>20.11.2023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44F3-4574-4F13-BE36-5B2F3AD05F6F}" type="datetime1">
              <a:rPr lang="sk-SK" smtClean="0"/>
              <a:t>20.11.2023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21" y="1820715"/>
            <a:ext cx="3950463" cy="216748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3981" y="1822058"/>
            <a:ext cx="5633111" cy="4465216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4121" y="4050755"/>
            <a:ext cx="3950463" cy="22396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4C2-0BFC-4DE1-BEDA-749095B16F43}" type="datetime1">
              <a:rPr lang="sk-SK" smtClean="0"/>
              <a:t>20.11.2023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21" y="1824143"/>
            <a:ext cx="3953912" cy="2170731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0556" y="2280179"/>
            <a:ext cx="5406536" cy="3344263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4121" y="4049599"/>
            <a:ext cx="3953912" cy="22436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8BC1-B95C-49DB-87B2-9B674C246D43}" type="datetime1">
              <a:rPr lang="sk-SK" smtClean="0"/>
              <a:t>20.11.2023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92423" y="572346"/>
            <a:ext cx="115445" cy="570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72013" y="572346"/>
            <a:ext cx="771196" cy="570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122" y="1540783"/>
            <a:ext cx="9792970" cy="11511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122" y="2762781"/>
            <a:ext cx="9792970" cy="353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2587" y="547400"/>
            <a:ext cx="1591909" cy="297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4280F6C6-A95B-42F7-B858-2B3A620B7027}" type="datetime1">
              <a:rPr lang="sk-SK" smtClean="0"/>
              <a:t>20.11.2023</a:t>
            </a:fld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91920" y="547399"/>
            <a:ext cx="1260003" cy="3009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AE8F723-E372-475D-9B72-DCABCC794BCA}" type="slidenum">
              <a:rPr lang="sk-SK" smtClean="0"/>
              <a:t>‹#›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3924" y="853777"/>
            <a:ext cx="3007409" cy="300460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k-SK"/>
              <a:t>Zavádzanie otvoreného prístupu do praxe  ::  Open Access infraštruktúra  ::  CVTI SR 22.11. -- 25.11.2021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enaire.eu/ec-policies-and-mandates" TargetMode="External"/><Relationship Id="rId13" Type="http://schemas.openxmlformats.org/officeDocument/2006/relationships/hyperlink" Target="https://authorservices.taylorandfrancis.com/data-sharing/share-your-data/repositories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ebserver.ics.muni.cz/dublin_core/terms.html" TargetMode="External"/><Relationship Id="rId12" Type="http://schemas.openxmlformats.org/officeDocument/2006/relationships/hyperlink" Target="https://www.springernature.com/gp/authors/research-data-policy/recommended-repositories" TargetMode="External"/><Relationship Id="rId2" Type="http://schemas.openxmlformats.org/officeDocument/2006/relationships/audio" Target="../media/media16.wav"/><Relationship Id="rId16" Type="http://schemas.openxmlformats.org/officeDocument/2006/relationships/image" Target="../media/image2.png"/><Relationship Id="rId1" Type="http://schemas.microsoft.com/office/2007/relationships/media" Target="../media/media16.wav"/><Relationship Id="rId6" Type="http://schemas.openxmlformats.org/officeDocument/2006/relationships/hyperlink" Target="http://webserver.ics.muni.cz/dublin_core/elems.html" TargetMode="External"/><Relationship Id="rId11" Type="http://schemas.openxmlformats.org/officeDocument/2006/relationships/hyperlink" Target="https://journals.plos.org/plosone/s/recommended-repositories" TargetMode="External"/><Relationship Id="rId5" Type="http://schemas.openxmlformats.org/officeDocument/2006/relationships/hyperlink" Target="https://doi.org/10.5281/zenodo.8424509" TargetMode="External"/><Relationship Id="rId15" Type="http://schemas.openxmlformats.org/officeDocument/2006/relationships/hyperlink" Target="https://zenodo.org/" TargetMode="External"/><Relationship Id="rId10" Type="http://schemas.openxmlformats.org/officeDocument/2006/relationships/hyperlink" Target="https://www.openaire.eu/" TargetMode="External"/><Relationship Id="rId4" Type="http://schemas.openxmlformats.org/officeDocument/2006/relationships/hyperlink" Target="https://otvorenaveda.cvtisr.sk/" TargetMode="External"/><Relationship Id="rId9" Type="http://schemas.openxmlformats.org/officeDocument/2006/relationships/hyperlink" Target="https://www.go-fair.org/fair-principles/" TargetMode="External"/><Relationship Id="rId14" Type="http://schemas.openxmlformats.org/officeDocument/2006/relationships/hyperlink" Target="https://doi.org/10.1038/sdata.2016.1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5950" y="611957"/>
            <a:ext cx="11737304" cy="3092473"/>
          </a:xfrm>
        </p:spPr>
        <p:txBody>
          <a:bodyPr>
            <a:normAutofit fontScale="90000"/>
          </a:bodyPr>
          <a:lstStyle/>
          <a:p>
            <a:r>
              <a:rPr lang="pl-PL" sz="6600" b="1" dirty="0">
                <a:solidFill>
                  <a:srgbClr val="FF680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Repozitár Zenodo: univerzálny repozitár s otvoreným prístupom a jeho možnosti</a:t>
            </a:r>
            <a:endParaRPr lang="sk-SK" sz="6600" dirty="0">
              <a:solidFill>
                <a:srgbClr val="FF680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68078" y="5004445"/>
            <a:ext cx="10441160" cy="720080"/>
          </a:xfrm>
        </p:spPr>
        <p:txBody>
          <a:bodyPr>
            <a:normAutofit fontScale="92500"/>
          </a:bodyPr>
          <a:lstStyle/>
          <a:p>
            <a:r>
              <a:rPr lang="sk-SK" sz="4400" b="1" dirty="0"/>
              <a:t>(Otvorené) Repozitáre v otvorenej vede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1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88"/>
    </mc:Choice>
    <mc:Fallback>
      <p:transition spd="slow" advTm="12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8" y="1000091"/>
            <a:ext cx="10609092" cy="5739685"/>
          </a:xfrm>
          <a:prstGeom prst="rect">
            <a:avLst/>
          </a:prstGeom>
          <a:noFill/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34" y="107901"/>
            <a:ext cx="6639691" cy="2755731"/>
          </a:xfrm>
          <a:prstGeom prst="rect">
            <a:avLst/>
          </a:prstGeom>
          <a:noFill/>
          <a:ln w="317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78"/>
    </mc:Choice>
    <mc:Fallback>
      <p:transition spd="slow" advTm="12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503982" y="251917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https://zenodo.org/records/4399109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" y="827981"/>
            <a:ext cx="7704856" cy="471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69" y="3564285"/>
            <a:ext cx="7901729" cy="3002657"/>
          </a:xfrm>
          <a:prstGeom prst="rect">
            <a:avLst/>
          </a:prstGeom>
          <a:noFill/>
          <a:ln w="317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94"/>
    </mc:Choice>
    <mc:Fallback>
      <p:transition spd="slow" advTm="17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720006" y="140404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https://</a:t>
            </a:r>
            <a:r>
              <a:rPr lang="sk-SK" b="1" dirty="0" smtClean="0"/>
              <a:t>zenodo.org</a:t>
            </a:r>
            <a:endParaRPr lang="sk-SK" b="1" dirty="0"/>
          </a:p>
        </p:txBody>
      </p:sp>
      <p:sp>
        <p:nvSpPr>
          <p:cNvPr id="6" name="Šípka vpravo so zárezom 5"/>
          <p:cNvSpPr/>
          <p:nvPr/>
        </p:nvSpPr>
        <p:spPr>
          <a:xfrm>
            <a:off x="503982" y="163297"/>
            <a:ext cx="3619093" cy="1491968"/>
          </a:xfrm>
          <a:prstGeom prst="notchedRightArrow">
            <a:avLst/>
          </a:prstGeom>
          <a:solidFill>
            <a:schemeClr val="tx1"/>
          </a:solidFill>
          <a:ln w="3492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rgbClr val="FF6801"/>
                </a:solidFill>
              </a:rPr>
              <a:t>Praktická ukážka </a:t>
            </a:r>
            <a:r>
              <a:rPr lang="sk-SK" b="1" dirty="0" err="1" smtClean="0">
                <a:solidFill>
                  <a:srgbClr val="FF6801"/>
                </a:solidFill>
              </a:rPr>
              <a:t>offline</a:t>
            </a:r>
            <a:endParaRPr lang="sk-SK" b="1" dirty="0">
              <a:solidFill>
                <a:srgbClr val="FF680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6" y="1808283"/>
            <a:ext cx="10638180" cy="44568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54" y="1377922"/>
            <a:ext cx="2719982" cy="3451355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694" y="5004445"/>
            <a:ext cx="4066692" cy="12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1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65"/>
    </mc:Choice>
    <mc:Fallback>
      <p:transition spd="slow" advTm="5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1" y="827981"/>
            <a:ext cx="11264047" cy="5931793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206" y="323925"/>
            <a:ext cx="4043213" cy="1253396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8208838" y="5220469"/>
            <a:ext cx="2952328" cy="504056"/>
          </a:xfrm>
        </p:spPr>
        <p:txBody>
          <a:bodyPr/>
          <a:lstStyle/>
          <a:p>
            <a:pPr algn="r"/>
            <a:r>
              <a:rPr lang="sk-SK" sz="2400" b="1" dirty="0" smtClean="0">
                <a:solidFill>
                  <a:srgbClr val="F66400"/>
                </a:solidFill>
              </a:rPr>
              <a:t>Vloženie obsahu</a:t>
            </a:r>
            <a:endParaRPr lang="sk-SK" sz="2400" b="1" dirty="0">
              <a:solidFill>
                <a:srgbClr val="F664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30"/>
    </mc:Choice>
    <mc:Fallback>
      <p:transition spd="slow" advTm="13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" y="179909"/>
            <a:ext cx="10211717" cy="3494195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10" y="2196133"/>
            <a:ext cx="8495062" cy="4469474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Šípka doprava 4"/>
          <p:cNvSpPr/>
          <p:nvPr/>
        </p:nvSpPr>
        <p:spPr>
          <a:xfrm>
            <a:off x="1971792" y="2492912"/>
            <a:ext cx="1584176" cy="2880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rgbClr val="FF6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4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53"/>
    </mc:Choice>
    <mc:Fallback>
      <p:transition spd="slow" advTm="73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86" y="1116013"/>
            <a:ext cx="8568952" cy="5333198"/>
          </a:xfrm>
          <a:prstGeom prst="rect">
            <a:avLst/>
          </a:prstGeom>
          <a:noFill/>
          <a:ln w="9525">
            <a:solidFill>
              <a:srgbClr val="FF68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4" y="199640"/>
            <a:ext cx="4043213" cy="1253396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192614" y="1260029"/>
            <a:ext cx="3600400" cy="504056"/>
          </a:xfrm>
        </p:spPr>
        <p:txBody>
          <a:bodyPr/>
          <a:lstStyle/>
          <a:p>
            <a:pPr algn="r"/>
            <a:r>
              <a:rPr lang="sk-SK" sz="2400" b="1" dirty="0" smtClean="0">
                <a:solidFill>
                  <a:srgbClr val="F66400"/>
                </a:solidFill>
              </a:rPr>
              <a:t>Založenie komunity</a:t>
            </a:r>
            <a:endParaRPr lang="sk-SK" sz="2400" b="1" dirty="0">
              <a:solidFill>
                <a:srgbClr val="F664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2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86"/>
    </mc:Choice>
    <mc:Fallback>
      <p:transition spd="slow" advTm="6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0046" y="180444"/>
            <a:ext cx="9792970" cy="1151158"/>
          </a:xfrm>
        </p:spPr>
        <p:txBody>
          <a:bodyPr>
            <a:normAutofit/>
          </a:bodyPr>
          <a:lstStyle/>
          <a:p>
            <a:r>
              <a:rPr lang="sk-SK" sz="4400" b="1" dirty="0">
                <a:solidFill>
                  <a:srgbClr val="FF6801"/>
                </a:solidFill>
              </a:rPr>
              <a:t>Použité a odporúčané zdroje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3942" y="1439938"/>
            <a:ext cx="11953328" cy="5148683"/>
          </a:xfrm>
        </p:spPr>
        <p:txBody>
          <a:bodyPr>
            <a:normAutofit/>
          </a:bodyPr>
          <a:lstStyle/>
          <a:p>
            <a:r>
              <a:rPr lang="sk-SK" sz="1400" dirty="0"/>
              <a:t>CENTRUM VEDECKO-TECHNICKÝCH INFORMÁCIÍ SR, (b. r.). </a:t>
            </a:r>
            <a:r>
              <a:rPr lang="sk-SK" sz="1400" i="1" dirty="0"/>
              <a:t>Otvorená veda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Dostupné na: </a:t>
            </a:r>
            <a:r>
              <a:rPr lang="sk-SK" sz="1400" dirty="0">
                <a:hlinkClick r:id="rId4"/>
              </a:rPr>
              <a:t>https://otvorenaveda.cvtisr.sk/</a:t>
            </a:r>
            <a:r>
              <a:rPr lang="sk-SK" sz="1400" dirty="0"/>
              <a:t> [zobrazené: 2023-11-02].</a:t>
            </a:r>
          </a:p>
          <a:p>
            <a:r>
              <a:rPr lang="sk-SK" sz="1400" dirty="0"/>
              <a:t>DOBBERSTEINOVÁ, Jitka, HUDECOVÁ, Simona a STOŽICKÁ, Zuzana, 2023. </a:t>
            </a:r>
            <a:r>
              <a:rPr lang="sk-SK" sz="1400" i="1" dirty="0"/>
              <a:t>Sprievodca svetom vedeckého publikovania</a:t>
            </a:r>
            <a:r>
              <a:rPr lang="sk-SK" sz="1400" dirty="0"/>
              <a:t>. 2. vydanie.  </a:t>
            </a:r>
            <a:r>
              <a:rPr lang="sk-SK" sz="1400" dirty="0" err="1"/>
              <a:t>Zenodo</a:t>
            </a:r>
            <a:r>
              <a:rPr lang="sk-SK" sz="1400" dirty="0"/>
              <a:t>. (</a:t>
            </a:r>
            <a:r>
              <a:rPr lang="sk-SK" sz="1400" dirty="0" err="1"/>
              <a:t>Online</a:t>
            </a:r>
            <a:r>
              <a:rPr lang="sk-SK" sz="1400" dirty="0"/>
              <a:t>). Dostupné na: </a:t>
            </a:r>
            <a:r>
              <a:rPr lang="sk-SK" sz="1400" dirty="0">
                <a:hlinkClick r:id="rId5"/>
              </a:rPr>
              <a:t>https://doi.org/10.5281/zenodo.8424509</a:t>
            </a:r>
            <a:r>
              <a:rPr lang="sk-SK" sz="1400" dirty="0"/>
              <a:t> [zobrazené: 2023-11-02].</a:t>
            </a:r>
          </a:p>
          <a:p>
            <a:r>
              <a:rPr lang="sk-SK" sz="1400" dirty="0"/>
              <a:t>DUBLIN CORE CZECH, 2006. </a:t>
            </a:r>
            <a:r>
              <a:rPr lang="sk-SK" sz="1400" i="1" dirty="0" err="1"/>
              <a:t>Soubor</a:t>
            </a:r>
            <a:r>
              <a:rPr lang="sk-SK" sz="1400" i="1" dirty="0"/>
              <a:t> </a:t>
            </a:r>
            <a:r>
              <a:rPr lang="sk-SK" sz="1400" i="1" dirty="0" err="1"/>
              <a:t>metadatových</a:t>
            </a:r>
            <a:r>
              <a:rPr lang="sk-SK" sz="1400" i="1" dirty="0"/>
              <a:t> </a:t>
            </a:r>
            <a:r>
              <a:rPr lang="sk-SK" sz="1400" i="1" dirty="0" err="1"/>
              <a:t>prvků</a:t>
            </a:r>
            <a:r>
              <a:rPr lang="sk-SK" sz="1400" i="1" dirty="0"/>
              <a:t> Dublin </a:t>
            </a:r>
            <a:r>
              <a:rPr lang="sk-SK" sz="1400" i="1" dirty="0" err="1"/>
              <a:t>Core</a:t>
            </a:r>
            <a:r>
              <a:rPr lang="sk-SK" sz="1400" i="1" dirty="0"/>
              <a:t>, </a:t>
            </a:r>
            <a:r>
              <a:rPr lang="sk-SK" sz="1400" i="1" dirty="0" err="1"/>
              <a:t>verze</a:t>
            </a:r>
            <a:r>
              <a:rPr lang="sk-SK" sz="1400" i="1" dirty="0"/>
              <a:t> 1.1: Referenční popis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20. </a:t>
            </a:r>
            <a:r>
              <a:rPr lang="sk-SK" sz="1400" dirty="0" err="1"/>
              <a:t>listopad</a:t>
            </a:r>
            <a:r>
              <a:rPr lang="sk-SK" sz="1400" dirty="0"/>
              <a:t> 2006. Dostupné na: </a:t>
            </a:r>
            <a:r>
              <a:rPr lang="sk-SK" sz="1400" dirty="0">
                <a:hlinkClick r:id="rId6"/>
              </a:rPr>
              <a:t>http://webserver.ics.muni.cz/dublin_core/elems.html</a:t>
            </a:r>
            <a:r>
              <a:rPr lang="sk-SK" sz="1400" dirty="0"/>
              <a:t> [zobrazené: 2023-10-25]. </a:t>
            </a:r>
          </a:p>
          <a:p>
            <a:r>
              <a:rPr lang="sk-SK" sz="1400" dirty="0"/>
              <a:t>DUBLIN CORE CZECH, 2006. </a:t>
            </a:r>
            <a:r>
              <a:rPr lang="sk-SK" sz="1400" i="1" dirty="0"/>
              <a:t>Termíny </a:t>
            </a:r>
            <a:r>
              <a:rPr lang="sk-SK" sz="1400" i="1" dirty="0" err="1"/>
              <a:t>metadat</a:t>
            </a:r>
            <a:r>
              <a:rPr lang="sk-SK" sz="1400" i="1" dirty="0"/>
              <a:t> DCMI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20. </a:t>
            </a:r>
            <a:r>
              <a:rPr lang="sk-SK" sz="1400" dirty="0" err="1"/>
              <a:t>listopad</a:t>
            </a:r>
            <a:r>
              <a:rPr lang="sk-SK" sz="1400" dirty="0"/>
              <a:t> 2006. Dostupné na: </a:t>
            </a:r>
            <a:r>
              <a:rPr lang="sk-SK" sz="1400" dirty="0">
                <a:hlinkClick r:id="rId7"/>
              </a:rPr>
              <a:t>http://webserver.ics.muni.cz/dublin_core/terms.html</a:t>
            </a:r>
            <a:r>
              <a:rPr lang="sk-SK" sz="1400" dirty="0"/>
              <a:t> [zobrazené: 2023-10-25]. </a:t>
            </a:r>
          </a:p>
          <a:p>
            <a:r>
              <a:rPr lang="sk-SK" sz="1400" dirty="0" err="1"/>
              <a:t>OpenAIRE</a:t>
            </a:r>
            <a:r>
              <a:rPr lang="sk-SK" sz="1400" dirty="0"/>
              <a:t>. </a:t>
            </a:r>
            <a:r>
              <a:rPr lang="en-US" sz="1400" dirty="0"/>
              <a:t>EC policies and mandates Open Access to publications and research data,  FAIR data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Dostupné na: </a:t>
            </a:r>
            <a:r>
              <a:rPr lang="sk-SK" sz="1400" dirty="0">
                <a:hlinkClick r:id="rId8"/>
              </a:rPr>
              <a:t>https://www.openaire.eu/ec-policies-and-mandates</a:t>
            </a:r>
            <a:r>
              <a:rPr lang="sk-SK" sz="1400" dirty="0"/>
              <a:t> [zobrazené: 2023-11-02].</a:t>
            </a:r>
            <a:endParaRPr lang="en-US" sz="1400" dirty="0"/>
          </a:p>
          <a:p>
            <a:r>
              <a:rPr lang="en-US" sz="1400" dirty="0"/>
              <a:t>GO FAIR</a:t>
            </a:r>
            <a:r>
              <a:rPr lang="sk-SK" sz="1400" dirty="0"/>
              <a:t>,</a:t>
            </a:r>
            <a:r>
              <a:rPr lang="en-US" sz="1400" dirty="0"/>
              <a:t> 2016. </a:t>
            </a:r>
            <a:r>
              <a:rPr lang="en-US" sz="1400" i="1" dirty="0"/>
              <a:t>FAIR Principles</a:t>
            </a:r>
            <a:r>
              <a:rPr lang="en-US" sz="1400" dirty="0"/>
              <a:t>. Online. </a:t>
            </a:r>
            <a:r>
              <a:rPr lang="en-US" sz="1400" dirty="0" err="1"/>
              <a:t>Dostupné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: </a:t>
            </a:r>
            <a:r>
              <a:rPr lang="en-US" sz="1400" dirty="0">
                <a:hlinkClick r:id="rId9"/>
              </a:rPr>
              <a:t>https://www.go-fair.org/fair-principles/</a:t>
            </a:r>
            <a:r>
              <a:rPr lang="sk-SK" sz="1400" dirty="0"/>
              <a:t> [zobrazené: 2023-11-02].</a:t>
            </a:r>
          </a:p>
          <a:p>
            <a:r>
              <a:rPr lang="sk-SK" sz="1400" i="1" dirty="0" err="1"/>
              <a:t>OpenAIRE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</a:t>
            </a:r>
            <a:r>
              <a:rPr lang="en-US" sz="1400" dirty="0" err="1"/>
              <a:t>Dostupné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: </a:t>
            </a:r>
            <a:r>
              <a:rPr lang="sk-SK" sz="1400" dirty="0">
                <a:hlinkClick r:id="rId10"/>
              </a:rPr>
              <a:t>https://www.openaire.eu/</a:t>
            </a:r>
            <a:r>
              <a:rPr lang="sk-SK" sz="1400" dirty="0"/>
              <a:t> [zobrazené: 2023-11-11].</a:t>
            </a:r>
          </a:p>
          <a:p>
            <a:r>
              <a:rPr lang="sk-SK" sz="1400" dirty="0"/>
              <a:t>PLOS ONE, (b. r.). </a:t>
            </a:r>
            <a:r>
              <a:rPr lang="sk-SK" sz="1400" i="1" dirty="0" err="1"/>
              <a:t>Recommended</a:t>
            </a:r>
            <a:r>
              <a:rPr lang="sk-SK" sz="1400" i="1" dirty="0"/>
              <a:t> </a:t>
            </a:r>
            <a:r>
              <a:rPr lang="sk-SK" sz="1400" i="1" dirty="0" err="1"/>
              <a:t>Repositories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</a:t>
            </a:r>
            <a:r>
              <a:rPr lang="en-US" sz="1400" dirty="0" err="1"/>
              <a:t>Dostupné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: </a:t>
            </a:r>
            <a:r>
              <a:rPr lang="sk-SK" sz="1400" dirty="0">
                <a:hlinkClick r:id="rId11"/>
              </a:rPr>
              <a:t>https://journals.plos.org/plosone/s/recommended-repositories</a:t>
            </a:r>
            <a:r>
              <a:rPr lang="sk-SK" sz="1400" dirty="0"/>
              <a:t>  [zobrazené: 2023-11-11].</a:t>
            </a:r>
          </a:p>
          <a:p>
            <a:r>
              <a:rPr lang="sk-SK" sz="1400" dirty="0"/>
              <a:t>SPRINGER NATURE, 2023. </a:t>
            </a:r>
            <a:r>
              <a:rPr lang="en-US" sz="1400" dirty="0"/>
              <a:t>Recommended repositories </a:t>
            </a:r>
            <a:r>
              <a:rPr lang="sk-SK" sz="1400" i="1" dirty="0"/>
              <a:t>. </a:t>
            </a:r>
            <a:r>
              <a:rPr lang="en-US" sz="1400" i="1" dirty="0"/>
              <a:t>Publish your research</a:t>
            </a:r>
            <a:r>
              <a:rPr lang="sk-SK" sz="1400" i="1" dirty="0"/>
              <a:t>. </a:t>
            </a:r>
            <a:r>
              <a:rPr lang="sk-SK" sz="1400" i="1" dirty="0" err="1"/>
              <a:t>Research</a:t>
            </a:r>
            <a:r>
              <a:rPr lang="sk-SK" sz="1400" i="1" dirty="0"/>
              <a:t> </a:t>
            </a:r>
            <a:r>
              <a:rPr lang="sk-SK" sz="1400" i="1" dirty="0" err="1"/>
              <a:t>Data</a:t>
            </a:r>
            <a:r>
              <a:rPr lang="sk-SK" sz="1400" i="1" dirty="0"/>
              <a:t> </a:t>
            </a:r>
            <a:r>
              <a:rPr lang="sk-SK" sz="1400" i="1" dirty="0" err="1"/>
              <a:t>Policy</a:t>
            </a:r>
            <a:r>
              <a:rPr lang="sk-SK" sz="1400" i="1" dirty="0"/>
              <a:t>. </a:t>
            </a:r>
            <a:r>
              <a:rPr lang="sk-SK" sz="1400" dirty="0" err="1"/>
              <a:t>Online</a:t>
            </a:r>
            <a:r>
              <a:rPr lang="sk-SK" sz="1400" i="1" dirty="0"/>
              <a:t>. </a:t>
            </a:r>
            <a:r>
              <a:rPr lang="en-US" sz="1400" dirty="0" err="1"/>
              <a:t>Dostupné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: </a:t>
            </a:r>
            <a:r>
              <a:rPr lang="sk-SK" sz="1400" dirty="0">
                <a:hlinkClick r:id="rId12"/>
              </a:rPr>
              <a:t>https://www.springernature.com/gp/authors/research-data-policy/recommended-repositories</a:t>
            </a:r>
            <a:r>
              <a:rPr lang="sk-SK" sz="1400" dirty="0"/>
              <a:t> [zobrazené: 2023-11-02].</a:t>
            </a:r>
            <a:endParaRPr lang="sk-SK" sz="1400" i="1" dirty="0"/>
          </a:p>
          <a:p>
            <a:r>
              <a:rPr lang="sk-SK" sz="1400" dirty="0"/>
              <a:t>TAYLOR &amp; FRANCIS GROUP, (b. r.). </a:t>
            </a:r>
            <a:r>
              <a:rPr lang="en-US" sz="1400" dirty="0"/>
              <a:t>Understanding and using data repositories</a:t>
            </a:r>
            <a:r>
              <a:rPr lang="sk-SK" sz="1400" dirty="0"/>
              <a:t>. </a:t>
            </a:r>
            <a:r>
              <a:rPr lang="sk-SK" sz="1400" i="1" dirty="0" err="1"/>
              <a:t>Author</a:t>
            </a:r>
            <a:r>
              <a:rPr lang="sk-SK" sz="1400" i="1" dirty="0"/>
              <a:t> </a:t>
            </a:r>
            <a:r>
              <a:rPr lang="sk-SK" sz="1400" i="1" dirty="0" err="1"/>
              <a:t>Services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</a:t>
            </a:r>
            <a:r>
              <a:rPr lang="en-US" sz="1400" dirty="0" err="1"/>
              <a:t>Dostupné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: </a:t>
            </a:r>
            <a:r>
              <a:rPr lang="en-US" sz="1400" dirty="0">
                <a:hlinkClick r:id="rId13"/>
              </a:rPr>
              <a:t>https://authorservices.taylorandfrancis.com/data-sharing/share-your-data/repositories/</a:t>
            </a:r>
            <a:r>
              <a:rPr lang="sk-SK" sz="1400" dirty="0"/>
              <a:t>  [zobrazené: 2023-11-02].</a:t>
            </a:r>
          </a:p>
          <a:p>
            <a:r>
              <a:rPr lang="en-US" sz="1400" dirty="0"/>
              <a:t>WILKINSON, Mark D</a:t>
            </a:r>
            <a:r>
              <a:rPr lang="sk-SK" sz="1400" dirty="0"/>
              <a:t>. </a:t>
            </a:r>
            <a:r>
              <a:rPr lang="sk-SK" sz="1400" dirty="0" err="1"/>
              <a:t>et</a:t>
            </a:r>
            <a:r>
              <a:rPr lang="sk-SK" sz="1400" dirty="0"/>
              <a:t> al., </a:t>
            </a:r>
            <a:r>
              <a:rPr lang="en-US" sz="1400" dirty="0"/>
              <a:t>2016. The FAIR Guiding Principles for scientific data management and stewardship. </a:t>
            </a:r>
            <a:r>
              <a:rPr lang="en-US" sz="1400" i="1" dirty="0"/>
              <a:t>Scientific Data</a:t>
            </a:r>
            <a:r>
              <a:rPr lang="sk-SK" sz="1400" i="1" dirty="0"/>
              <a:t>. </a:t>
            </a:r>
            <a:r>
              <a:rPr lang="sk-SK" sz="1400" dirty="0" err="1"/>
              <a:t>Online</a:t>
            </a:r>
            <a:r>
              <a:rPr lang="sk-SK" sz="1400" i="1" dirty="0"/>
              <a:t>.</a:t>
            </a:r>
            <a:r>
              <a:rPr lang="en-US" sz="1400" i="1" dirty="0"/>
              <a:t> </a:t>
            </a:r>
            <a:r>
              <a:rPr lang="en-US" sz="1400" dirty="0"/>
              <a:t>3</a:t>
            </a:r>
            <a:r>
              <a:rPr lang="sk-SK" sz="1400" dirty="0"/>
              <a:t>,</a:t>
            </a:r>
            <a:r>
              <a:rPr lang="en-US" sz="1400" dirty="0"/>
              <a:t> 160018. </a:t>
            </a:r>
            <a:r>
              <a:rPr lang="sk-SK" sz="1400" dirty="0"/>
              <a:t>Dostupné na</a:t>
            </a:r>
            <a:r>
              <a:rPr lang="en-US" sz="1400" dirty="0"/>
              <a:t>: </a:t>
            </a:r>
            <a:r>
              <a:rPr lang="en-US" sz="1400" dirty="0">
                <a:hlinkClick r:id="rId14"/>
              </a:rPr>
              <a:t>https://doi.org/10.1038/sdata.2016.18</a:t>
            </a:r>
            <a:r>
              <a:rPr lang="sk-SK" sz="1400" dirty="0"/>
              <a:t> [zobrazené: 2023-10-25].</a:t>
            </a:r>
          </a:p>
          <a:p>
            <a:r>
              <a:rPr lang="sk-SK" sz="1400" dirty="0"/>
              <a:t>ZENODO, 2023. </a:t>
            </a:r>
            <a:r>
              <a:rPr lang="sk-SK" sz="1400" i="1" dirty="0" err="1"/>
              <a:t>Zenodo</a:t>
            </a:r>
            <a:r>
              <a:rPr lang="sk-SK" sz="1400" dirty="0"/>
              <a:t>. </a:t>
            </a:r>
            <a:r>
              <a:rPr lang="sk-SK" sz="1400" dirty="0" err="1"/>
              <a:t>Online</a:t>
            </a:r>
            <a:r>
              <a:rPr lang="sk-SK" sz="1400" dirty="0"/>
              <a:t>. Dostupné na: </a:t>
            </a:r>
            <a:r>
              <a:rPr lang="sk-SK" sz="1400" dirty="0">
                <a:hlinkClick r:id="rId15"/>
              </a:rPr>
              <a:t>https://zenodo.org/</a:t>
            </a:r>
            <a:r>
              <a:rPr lang="sk-SK" sz="1400" dirty="0"/>
              <a:t> [zobrazené: 2023-11-11].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5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0"/>
    </mc:Choice>
    <mc:Fallback>
      <p:transition spd="slow" advTm="2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062" y="2700189"/>
            <a:ext cx="9792970" cy="1151158"/>
          </a:xfrm>
        </p:spPr>
        <p:txBody>
          <a:bodyPr/>
          <a:lstStyle/>
          <a:p>
            <a:r>
              <a:rPr lang="sk-SK" dirty="0"/>
              <a:t>Ďakujem za pozornosť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624662" y="3348261"/>
            <a:ext cx="4752468" cy="1953632"/>
          </a:xfrm>
        </p:spPr>
        <p:txBody>
          <a:bodyPr/>
          <a:lstStyle/>
          <a:p>
            <a:endParaRPr lang="sk-SK" dirty="0"/>
          </a:p>
          <a:p>
            <a:pPr marL="45720" indent="0">
              <a:buNone/>
            </a:pPr>
            <a:endParaRPr lang="sk-SK" dirty="0"/>
          </a:p>
          <a:p>
            <a:endParaRPr lang="sk-SK" dirty="0"/>
          </a:p>
          <a:p>
            <a:pPr marL="45720" indent="0">
              <a:buNone/>
            </a:pPr>
            <a:r>
              <a:rPr lang="sk-SK" dirty="0" err="1"/>
              <a:t>lubica.jamborova@uniag.sk</a:t>
            </a:r>
            <a:endParaRPr lang="sk-SK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4"/>
    </mc:Choice>
    <mc:Fallback>
      <p:transition spd="slow" advTm="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062" y="755973"/>
            <a:ext cx="9792970" cy="1151158"/>
          </a:xfrm>
        </p:spPr>
        <p:txBody>
          <a:bodyPr>
            <a:normAutofit/>
          </a:bodyPr>
          <a:lstStyle/>
          <a:p>
            <a:r>
              <a:rPr lang="sk-SK" sz="4400" b="1" dirty="0">
                <a:solidFill>
                  <a:srgbClr val="FF6801"/>
                </a:solidFill>
              </a:rPr>
              <a:t>Obsah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24062" y="1908101"/>
            <a:ext cx="9792970" cy="4104456"/>
          </a:xfrm>
        </p:spPr>
        <p:txBody>
          <a:bodyPr>
            <a:normAutofit/>
          </a:bodyPr>
          <a:lstStyle/>
          <a:p>
            <a:r>
              <a:rPr lang="sk-SK" dirty="0"/>
              <a:t> </a:t>
            </a:r>
            <a:r>
              <a:rPr lang="sk-SK" sz="2800" dirty="0"/>
              <a:t>Repozitáre</a:t>
            </a:r>
          </a:p>
          <a:p>
            <a:pPr lvl="1"/>
            <a:r>
              <a:rPr lang="sk-SK" sz="2800" dirty="0"/>
              <a:t> Repozitáre a otvorené repozitáre</a:t>
            </a:r>
          </a:p>
          <a:p>
            <a:pPr lvl="1"/>
            <a:r>
              <a:rPr lang="sk-SK" sz="2800" dirty="0"/>
              <a:t> Typy repozitárov </a:t>
            </a:r>
          </a:p>
          <a:p>
            <a:pPr lvl="1"/>
            <a:r>
              <a:rPr lang="sk-SK" sz="2800" dirty="0"/>
              <a:t> Kde a ako hľadať vhodný repozitár </a:t>
            </a:r>
          </a:p>
          <a:p>
            <a:r>
              <a:rPr lang="sk-SK" sz="2800" dirty="0"/>
              <a:t>Repozitár </a:t>
            </a:r>
            <a:r>
              <a:rPr lang="sk-SK" sz="2800" dirty="0" err="1"/>
              <a:t>Zenodo</a:t>
            </a:r>
            <a:endParaRPr lang="sk-SK" sz="2800" dirty="0"/>
          </a:p>
          <a:p>
            <a:pPr lvl="1"/>
            <a:r>
              <a:rPr lang="sk-SK" sz="2800" dirty="0"/>
              <a:t> Prečo práve </a:t>
            </a:r>
            <a:r>
              <a:rPr lang="sk-SK" sz="2800" dirty="0" err="1"/>
              <a:t>Zenodo</a:t>
            </a:r>
            <a:endParaRPr lang="sk-SK" sz="2800" dirty="0"/>
          </a:p>
          <a:p>
            <a:pPr lvl="1"/>
            <a:r>
              <a:rPr lang="sk-SK" sz="2800" dirty="0"/>
              <a:t> Možnosti a praktické ukážky</a:t>
            </a:r>
          </a:p>
          <a:p>
            <a:r>
              <a:rPr lang="sk-SK" sz="2800" dirty="0"/>
              <a:t>Zdroje</a:t>
            </a:r>
          </a:p>
          <a:p>
            <a:pPr lvl="1"/>
            <a:endParaRPr lang="sk-SK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0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19"/>
    </mc:Choice>
    <mc:Fallback>
      <p:transition spd="slow" advTm="8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966" y="179909"/>
            <a:ext cx="10729074" cy="792088"/>
          </a:xfrm>
        </p:spPr>
        <p:txBody>
          <a:bodyPr>
            <a:normAutofit/>
          </a:bodyPr>
          <a:lstStyle/>
          <a:p>
            <a:r>
              <a:rPr lang="sk-SK" sz="4400" b="1" dirty="0">
                <a:solidFill>
                  <a:srgbClr val="FF6801"/>
                </a:solidFill>
              </a:rPr>
              <a:t>Keď sa povie :: </a:t>
            </a:r>
            <a:r>
              <a:rPr lang="sk-SK" sz="4400" b="1" i="1" dirty="0">
                <a:solidFill>
                  <a:srgbClr val="FF6801"/>
                </a:solidFill>
              </a:rPr>
              <a:t>Repozitár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5950" y="1044004"/>
            <a:ext cx="11881320" cy="5796533"/>
          </a:xfrm>
        </p:spPr>
        <p:txBody>
          <a:bodyPr>
            <a:noAutofit/>
          </a:bodyPr>
          <a:lstStyle/>
          <a:p>
            <a:r>
              <a:rPr lang="sk-SK" sz="2400" b="1" i="1" dirty="0">
                <a:solidFill>
                  <a:srgbClr val="F66400"/>
                </a:solidFill>
              </a:rPr>
              <a:t>Digitálny archív  (</a:t>
            </a:r>
            <a:r>
              <a:rPr lang="sk-SK" sz="2400" b="1" i="1" dirty="0" err="1">
                <a:solidFill>
                  <a:srgbClr val="F66400"/>
                </a:solidFill>
              </a:rPr>
              <a:t>Digital</a:t>
            </a:r>
            <a:r>
              <a:rPr lang="sk-SK" sz="2400" b="1" i="1" dirty="0">
                <a:solidFill>
                  <a:srgbClr val="F66400"/>
                </a:solidFill>
              </a:rPr>
              <a:t> </a:t>
            </a:r>
            <a:r>
              <a:rPr lang="sk-SK" sz="2400" b="1" i="1" dirty="0" err="1">
                <a:solidFill>
                  <a:srgbClr val="F66400"/>
                </a:solidFill>
              </a:rPr>
              <a:t>Archive</a:t>
            </a:r>
            <a:r>
              <a:rPr lang="sk-SK" sz="2400" b="1" i="1" dirty="0">
                <a:solidFill>
                  <a:srgbClr val="F66400"/>
                </a:solidFill>
              </a:rPr>
              <a:t>) </a:t>
            </a:r>
            <a:r>
              <a:rPr lang="sk-SK" sz="2400" b="1" dirty="0"/>
              <a:t>:: Organizovaná zbierka digitálnych dokumentov (</a:t>
            </a:r>
            <a:r>
              <a:rPr lang="sk-SK" sz="2400" b="1" dirty="0" err="1"/>
              <a:t>born</a:t>
            </a:r>
            <a:r>
              <a:rPr lang="sk-SK" sz="2400" b="1" dirty="0"/>
              <a:t> </a:t>
            </a:r>
            <a:r>
              <a:rPr lang="sk-SK" sz="2400" b="1" dirty="0" err="1"/>
              <a:t>digital</a:t>
            </a:r>
            <a:r>
              <a:rPr lang="sk-SK" sz="2400" b="1" dirty="0"/>
              <a:t> alebo digitalizovaných) zhromažďovaná za účelom ich dlhodobého uchovávania a ochrany. Súčasťou môže byť sprístupňovanie.</a:t>
            </a:r>
          </a:p>
          <a:p>
            <a:r>
              <a:rPr lang="sk-SK" sz="2400" b="1" i="1" dirty="0">
                <a:solidFill>
                  <a:srgbClr val="F66400"/>
                </a:solidFill>
              </a:rPr>
              <a:t>Digitálny repozitár/úložisko (</a:t>
            </a:r>
            <a:r>
              <a:rPr lang="sk-SK" sz="2400" b="1" i="1" dirty="0" err="1">
                <a:solidFill>
                  <a:srgbClr val="F66400"/>
                </a:solidFill>
              </a:rPr>
              <a:t>Digital</a:t>
            </a:r>
            <a:r>
              <a:rPr lang="sk-SK" sz="2400" b="1" i="1" dirty="0">
                <a:solidFill>
                  <a:srgbClr val="F66400"/>
                </a:solidFill>
              </a:rPr>
              <a:t> </a:t>
            </a:r>
            <a:r>
              <a:rPr lang="sk-SK" sz="2400" b="1" i="1" dirty="0" err="1">
                <a:solidFill>
                  <a:srgbClr val="F66400"/>
                </a:solidFill>
              </a:rPr>
              <a:t>Repository</a:t>
            </a:r>
            <a:r>
              <a:rPr lang="sk-SK" sz="2400" b="1" i="1" dirty="0">
                <a:solidFill>
                  <a:srgbClr val="F66400"/>
                </a:solidFill>
              </a:rPr>
              <a:t>/</a:t>
            </a:r>
            <a:r>
              <a:rPr lang="sk-SK" sz="2400" b="1" i="1" dirty="0" err="1">
                <a:solidFill>
                  <a:srgbClr val="F66400"/>
                </a:solidFill>
              </a:rPr>
              <a:t>Storage</a:t>
            </a:r>
            <a:r>
              <a:rPr lang="sk-SK" sz="2400" b="1" i="1" dirty="0">
                <a:solidFill>
                  <a:srgbClr val="F66400"/>
                </a:solidFill>
              </a:rPr>
              <a:t>)</a:t>
            </a:r>
            <a:r>
              <a:rPr lang="sk-SK" sz="2400" b="1" dirty="0"/>
              <a:t> :: Systém pre prevádzku súboru služieb, ktoré sa zaoberajú získavaním, správou a sprístupňovaním digitálneho obsahu. </a:t>
            </a:r>
            <a:r>
              <a:rPr lang="sk-SK" sz="2400" dirty="0"/>
              <a:t>(</a:t>
            </a:r>
            <a:r>
              <a:rPr lang="sk-SK" sz="2400" i="1" dirty="0" err="1"/>
              <a:t>Samoarchivovanie</a:t>
            </a:r>
            <a:r>
              <a:rPr lang="sk-SK" sz="2400" i="1" dirty="0"/>
              <a:t> + Zelená cesta otvoreného prístupu</a:t>
            </a:r>
            <a:r>
              <a:rPr lang="sk-SK" sz="2400" dirty="0"/>
              <a:t>)</a:t>
            </a:r>
            <a:r>
              <a:rPr lang="sk-SK" sz="2400" b="1" dirty="0"/>
              <a:t>.</a:t>
            </a:r>
          </a:p>
          <a:p>
            <a:r>
              <a:rPr lang="sk-SK" sz="2400" b="1" i="1" dirty="0">
                <a:solidFill>
                  <a:srgbClr val="F66400"/>
                </a:solidFill>
              </a:rPr>
              <a:t> Inštitucionálny repozitár (</a:t>
            </a:r>
            <a:r>
              <a:rPr lang="sk-SK" sz="2400" b="1" i="1" dirty="0" err="1">
                <a:solidFill>
                  <a:srgbClr val="F66400"/>
                </a:solidFill>
              </a:rPr>
              <a:t>Institutional</a:t>
            </a:r>
            <a:r>
              <a:rPr lang="sk-SK" sz="2400" b="1" i="1" dirty="0">
                <a:solidFill>
                  <a:srgbClr val="F66400"/>
                </a:solidFill>
              </a:rPr>
              <a:t> </a:t>
            </a:r>
            <a:r>
              <a:rPr lang="sk-SK" sz="2400" b="1" i="1" dirty="0" err="1">
                <a:solidFill>
                  <a:srgbClr val="F66400"/>
                </a:solidFill>
              </a:rPr>
              <a:t>Repository</a:t>
            </a:r>
            <a:r>
              <a:rPr lang="sk-SK" sz="2400" b="1" i="1" dirty="0">
                <a:solidFill>
                  <a:srgbClr val="F66400"/>
                </a:solidFill>
              </a:rPr>
              <a:t>)  </a:t>
            </a:r>
            <a:r>
              <a:rPr lang="sk-SK" sz="2400" b="1" dirty="0"/>
              <a:t>:: Systém pre prevádzku súboru služieb, ktoré sa zaoberajú získavaním, správou a sprístupňovaním digitálneho obsahu v rámci konkrétnej inštitúcie. </a:t>
            </a:r>
            <a:r>
              <a:rPr lang="sk-SK" sz="2400" dirty="0"/>
              <a:t>(</a:t>
            </a:r>
            <a:r>
              <a:rPr lang="sk-SK" sz="2400" i="1" dirty="0" err="1"/>
              <a:t>Samoarchivovanie</a:t>
            </a:r>
            <a:r>
              <a:rPr lang="sk-SK" sz="2400" i="1" dirty="0"/>
              <a:t> + Zelená cesta otvoreného prístupu</a:t>
            </a:r>
            <a:r>
              <a:rPr lang="sk-SK" sz="2400" dirty="0"/>
              <a:t>).</a:t>
            </a:r>
          </a:p>
          <a:p>
            <a:r>
              <a:rPr lang="sk-SK" sz="2400" dirty="0"/>
              <a:t> </a:t>
            </a:r>
            <a:r>
              <a:rPr lang="sk-SK" sz="2400" b="1" i="1" dirty="0">
                <a:solidFill>
                  <a:srgbClr val="F66400"/>
                </a:solidFill>
              </a:rPr>
              <a:t>Otvorený repozitár (</a:t>
            </a:r>
            <a:r>
              <a:rPr lang="sk-SK" sz="2400" b="1" i="1" dirty="0" err="1">
                <a:solidFill>
                  <a:srgbClr val="F66400"/>
                </a:solidFill>
              </a:rPr>
              <a:t>Open</a:t>
            </a:r>
            <a:r>
              <a:rPr lang="sk-SK" sz="2400" b="1" i="1" dirty="0">
                <a:solidFill>
                  <a:srgbClr val="F66400"/>
                </a:solidFill>
              </a:rPr>
              <a:t> </a:t>
            </a:r>
            <a:r>
              <a:rPr lang="sk-SK" sz="2400" b="1" i="1" dirty="0" err="1">
                <a:solidFill>
                  <a:srgbClr val="F66400"/>
                </a:solidFill>
              </a:rPr>
              <a:t>Repository</a:t>
            </a:r>
            <a:r>
              <a:rPr lang="sk-SK" sz="2400" b="1" i="1" dirty="0">
                <a:solidFill>
                  <a:srgbClr val="F66400"/>
                </a:solidFill>
              </a:rPr>
              <a:t>)  </a:t>
            </a:r>
            <a:r>
              <a:rPr lang="sk-SK" sz="2400" b="1" dirty="0"/>
              <a:t>::</a:t>
            </a:r>
            <a:r>
              <a:rPr lang="sk-SK" sz="2400" dirty="0"/>
              <a:t>  </a:t>
            </a:r>
            <a:r>
              <a:rPr lang="sk-SK" sz="2400" b="1" dirty="0"/>
              <a:t>Repozitár s otvoreným prístupom alebo otvorené úložisko potom môžeme definovať ako digitálnu platformu, do ktorej sa ukladajú výsledky výskumu a ktorá poskytuje obsah bezplatne, online a natrvalo</a:t>
            </a:r>
            <a:r>
              <a:rPr lang="sk-SK" sz="2400" dirty="0"/>
              <a:t>.</a:t>
            </a:r>
            <a:endParaRPr lang="sk-SK" sz="2400" i="1" dirty="0"/>
          </a:p>
          <a:p>
            <a:endParaRPr lang="sk-SK" sz="24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359"/>
    </mc:Choice>
    <mc:Fallback>
      <p:transition spd="slow" advTm="27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966" y="179909"/>
            <a:ext cx="10729074" cy="792088"/>
          </a:xfrm>
        </p:spPr>
        <p:txBody>
          <a:bodyPr>
            <a:normAutofit/>
          </a:bodyPr>
          <a:lstStyle/>
          <a:p>
            <a:r>
              <a:rPr lang="sk-SK" sz="4400" b="1" dirty="0">
                <a:solidFill>
                  <a:srgbClr val="FF6801"/>
                </a:solidFill>
              </a:rPr>
              <a:t>Typy repozitárov</a:t>
            </a:r>
            <a:endParaRPr lang="sk-SK" sz="4400" b="1" i="1" dirty="0">
              <a:solidFill>
                <a:srgbClr val="FF680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5950" y="1260029"/>
            <a:ext cx="11881320" cy="5328593"/>
          </a:xfrm>
        </p:spPr>
        <p:txBody>
          <a:bodyPr>
            <a:noAutofit/>
          </a:bodyPr>
          <a:lstStyle/>
          <a:p>
            <a:r>
              <a:rPr lang="sk-SK" sz="2400" b="1" dirty="0"/>
              <a:t> </a:t>
            </a:r>
            <a:r>
              <a:rPr lang="sk-SK" sz="3000" b="1" i="1" dirty="0">
                <a:solidFill>
                  <a:srgbClr val="F66400"/>
                </a:solidFill>
              </a:rPr>
              <a:t>Inštitucionálne</a:t>
            </a:r>
            <a:r>
              <a:rPr lang="sk-SK" sz="3000" b="1" dirty="0"/>
              <a:t> </a:t>
            </a:r>
            <a:r>
              <a:rPr lang="sk-SK" sz="3000" dirty="0"/>
              <a:t>– obsahujú najrozmanitejšie dokumenty, ktoré chce inštitúcia uchovávať a sprístupňovať, vrátane tzv. „sivej“ literatúry.</a:t>
            </a:r>
          </a:p>
          <a:p>
            <a:r>
              <a:rPr lang="sk-SK" sz="3000" b="1" i="1" dirty="0">
                <a:solidFill>
                  <a:srgbClr val="F66400"/>
                </a:solidFill>
              </a:rPr>
              <a:t> Národné</a:t>
            </a:r>
            <a:r>
              <a:rPr lang="sk-SK" sz="3000" dirty="0"/>
              <a:t> – ukladajú, archivujú a sprístupňujú publikácie, výskumné dáta a sivú literatúru daného štátu.</a:t>
            </a:r>
          </a:p>
          <a:p>
            <a:r>
              <a:rPr lang="sk-SK" sz="3000" b="1" dirty="0"/>
              <a:t> </a:t>
            </a:r>
            <a:r>
              <a:rPr lang="sk-SK" sz="3000" b="1" i="1" dirty="0">
                <a:solidFill>
                  <a:srgbClr val="F66400"/>
                </a:solidFill>
              </a:rPr>
              <a:t>Predmetové/tematické (odborové)</a:t>
            </a:r>
            <a:r>
              <a:rPr lang="sk-SK" sz="3000" dirty="0"/>
              <a:t> – sú zamerané na konkrétnu vednú oblasť (napr. fyzika, biológia, sociológia...).</a:t>
            </a:r>
          </a:p>
          <a:p>
            <a:r>
              <a:rPr lang="sk-SK" sz="3000" b="1" dirty="0"/>
              <a:t> </a:t>
            </a:r>
            <a:r>
              <a:rPr lang="sk-SK" sz="3000" b="1" i="1" dirty="0" err="1">
                <a:solidFill>
                  <a:srgbClr val="F66400"/>
                </a:solidFill>
              </a:rPr>
              <a:t>Multiodborové</a:t>
            </a:r>
            <a:r>
              <a:rPr lang="sk-SK" sz="3000" b="1" i="1" dirty="0">
                <a:solidFill>
                  <a:srgbClr val="F66400"/>
                </a:solidFill>
              </a:rPr>
              <a:t>/univerzálne</a:t>
            </a:r>
            <a:r>
              <a:rPr lang="sk-SK" sz="3000" dirty="0"/>
              <a:t> – napríklad </a:t>
            </a:r>
            <a:r>
              <a:rPr lang="sk-SK" sz="3000" dirty="0" err="1"/>
              <a:t>Zenodo</a:t>
            </a:r>
            <a:r>
              <a:rPr lang="sk-SK" sz="3000" dirty="0"/>
              <a:t>, ktorý umožňuje autorom z celého sveta ukladať rôzne typy výskumných materiálov a s nimi spojených tvorivých výstupov v rôznych formátoch: články, prezentácie, grafické materiály, dátové súbory, softvér a i.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7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66"/>
    </mc:Choice>
    <mc:Fallback>
      <p:transition spd="slow" advTm="18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942" y="323925"/>
            <a:ext cx="10800224" cy="791118"/>
          </a:xfrm>
        </p:spPr>
        <p:txBody>
          <a:bodyPr>
            <a:noAutofit/>
          </a:bodyPr>
          <a:lstStyle/>
          <a:p>
            <a:r>
              <a:rPr lang="sk-SK" i="1" dirty="0" err="1">
                <a:solidFill>
                  <a:srgbClr val="F66400"/>
                </a:solidFill>
              </a:rPr>
              <a:t>Repetitio</a:t>
            </a:r>
            <a:r>
              <a:rPr lang="sk-SK" i="1" dirty="0">
                <a:solidFill>
                  <a:srgbClr val="F66400"/>
                </a:solidFill>
              </a:rPr>
              <a:t> </a:t>
            </a:r>
            <a:r>
              <a:rPr lang="sk-SK" i="1" dirty="0" err="1">
                <a:solidFill>
                  <a:srgbClr val="F66400"/>
                </a:solidFill>
              </a:rPr>
              <a:t>est</a:t>
            </a:r>
            <a:r>
              <a:rPr lang="sk-SK" i="1" dirty="0">
                <a:solidFill>
                  <a:srgbClr val="F66400"/>
                </a:solidFill>
              </a:rPr>
              <a:t> mater </a:t>
            </a:r>
            <a:r>
              <a:rPr lang="sk-SK" i="1" dirty="0" err="1">
                <a:solidFill>
                  <a:srgbClr val="F66400"/>
                </a:solidFill>
              </a:rPr>
              <a:t>studiorum</a:t>
            </a:r>
            <a:r>
              <a:rPr lang="sk-SK" i="1" dirty="0">
                <a:solidFill>
                  <a:srgbClr val="F66400"/>
                </a:solidFill>
              </a:rPr>
              <a:t> </a:t>
            </a:r>
            <a:r>
              <a:rPr lang="sk-SK" b="1" dirty="0">
                <a:solidFill>
                  <a:srgbClr val="F66400"/>
                </a:solidFill>
              </a:rPr>
              <a:t>:: </a:t>
            </a:r>
            <a:r>
              <a:rPr lang="sk-SK" b="1" dirty="0">
                <a:solidFill>
                  <a:srgbClr val="FF6801"/>
                </a:solidFill>
              </a:rPr>
              <a:t>Princípy FAIR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64" y="1188021"/>
            <a:ext cx="8273491" cy="49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6408638" y="6259939"/>
            <a:ext cx="2214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/>
              <a:t>Zdroj: </a:t>
            </a:r>
            <a:r>
              <a:rPr lang="sk-SK" sz="1200" b="1" dirty="0" err="1"/>
              <a:t>Wilkinson</a:t>
            </a:r>
            <a:r>
              <a:rPr lang="sk-SK" sz="1200" b="1" dirty="0"/>
              <a:t> </a:t>
            </a:r>
            <a:r>
              <a:rPr lang="sk-SK" sz="1200" b="1" dirty="0" err="1"/>
              <a:t>et</a:t>
            </a:r>
            <a:r>
              <a:rPr lang="sk-SK" sz="1200" b="1" dirty="0"/>
              <a:t> al., 2016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8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55"/>
    </mc:Choice>
    <mc:Fallback>
      <p:transition spd="slow" advTm="7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82" y="323925"/>
            <a:ext cx="10729074" cy="791118"/>
          </a:xfrm>
        </p:spPr>
        <p:txBody>
          <a:bodyPr>
            <a:normAutofit/>
          </a:bodyPr>
          <a:lstStyle/>
          <a:p>
            <a:r>
              <a:rPr lang="sk-SK" sz="4400" b="1" dirty="0">
                <a:solidFill>
                  <a:srgbClr val="FF6801"/>
                </a:solidFill>
              </a:rPr>
              <a:t>Kde a ako hľadať vhodný repozitár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5950" y="1116013"/>
            <a:ext cx="11593288" cy="2880320"/>
          </a:xfrm>
        </p:spPr>
        <p:txBody>
          <a:bodyPr>
            <a:noAutofit/>
          </a:bodyPr>
          <a:lstStyle/>
          <a:p>
            <a:r>
              <a:rPr lang="sk-SK" sz="2800" b="1" i="1" dirty="0"/>
              <a:t>Čo by mal spĺňať (nielen) dátový repozitár: </a:t>
            </a:r>
          </a:p>
          <a:p>
            <a:pPr lvl="1"/>
            <a:r>
              <a:rPr lang="sk-SK" sz="2400" b="1" dirty="0"/>
              <a:t> Prideľovať dátam (digitálnemu objektu) identifikátor DOI, </a:t>
            </a:r>
          </a:p>
          <a:p>
            <a:pPr lvl="1"/>
            <a:r>
              <a:rPr lang="sk-SK" sz="2400" b="1" dirty="0"/>
              <a:t> Umožňovať úrovne nastavenia prístupov k dátam (</a:t>
            </a:r>
            <a:r>
              <a:rPr lang="sk-SK" sz="2400" b="1" dirty="0" err="1"/>
              <a:t>otovrené</a:t>
            </a:r>
            <a:r>
              <a:rPr lang="sk-SK" sz="2400" b="1" dirty="0"/>
              <a:t> x uzavreté), </a:t>
            </a:r>
          </a:p>
          <a:p>
            <a:pPr lvl="1"/>
            <a:r>
              <a:rPr lang="sk-SK" sz="2400" b="1" dirty="0"/>
              <a:t> Výber licencie pre ďalšie použitie dát (napr. </a:t>
            </a:r>
            <a:r>
              <a:rPr lang="sk-SK" sz="2400" b="1" dirty="0" err="1"/>
              <a:t>Creative</a:t>
            </a:r>
            <a:r>
              <a:rPr lang="sk-SK" sz="2400" b="1" dirty="0"/>
              <a:t> </a:t>
            </a:r>
            <a:r>
              <a:rPr lang="sk-SK" sz="2400" b="1" dirty="0" err="1"/>
              <a:t>Commons</a:t>
            </a:r>
            <a:r>
              <a:rPr lang="sk-SK" sz="2400" b="1" dirty="0"/>
              <a:t>: CC BY),</a:t>
            </a:r>
          </a:p>
          <a:p>
            <a:pPr lvl="1"/>
            <a:r>
              <a:rPr lang="sk-SK" sz="2400" b="1" dirty="0"/>
              <a:t> Mať jasne definované podmienky používania a dostupné zrozumiteľné manuály pre prácu s repozitárom. </a:t>
            </a:r>
          </a:p>
          <a:p>
            <a:pPr lvl="1"/>
            <a:endParaRPr lang="sk-SK" sz="2400" b="1" i="1" dirty="0"/>
          </a:p>
          <a:p>
            <a:pPr marL="320040" lvl="1" indent="0">
              <a:buNone/>
            </a:pPr>
            <a:endParaRPr lang="sk-SK" b="1" i="1" dirty="0"/>
          </a:p>
          <a:p>
            <a:pPr lvl="1"/>
            <a:endParaRPr lang="sk-SK" b="1" i="1" dirty="0"/>
          </a:p>
          <a:p>
            <a:pPr lvl="1"/>
            <a:endParaRPr lang="sk-SK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" y="4932437"/>
            <a:ext cx="4671640" cy="153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98" y="4284365"/>
            <a:ext cx="6049963" cy="2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59966" y="4428381"/>
            <a:ext cx="286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https://www.re3data.org/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8136830" y="3780309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https://v2.sherpa.ac.uk/opendoar/</a:t>
            </a:r>
          </a:p>
        </p:txBody>
      </p:sp>
      <p:sp>
        <p:nvSpPr>
          <p:cNvPr id="6" name="Vývojový diagram: uložené údaje 5"/>
          <p:cNvSpPr/>
          <p:nvPr/>
        </p:nvSpPr>
        <p:spPr>
          <a:xfrm>
            <a:off x="3661806" y="4284365"/>
            <a:ext cx="2581087" cy="1111478"/>
          </a:xfrm>
          <a:prstGeom prst="flowChartOnlineStorage">
            <a:avLst/>
          </a:prstGeom>
          <a:solidFill>
            <a:schemeClr val="tx1"/>
          </a:solidFill>
          <a:ln w="127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>
                <a:solidFill>
                  <a:srgbClr val="F66400"/>
                </a:solidFill>
              </a:rPr>
              <a:t>Registre</a:t>
            </a:r>
          </a:p>
          <a:p>
            <a:pPr algn="ctr"/>
            <a:r>
              <a:rPr lang="sk-SK" sz="2000" b="1" dirty="0">
                <a:solidFill>
                  <a:srgbClr val="F66400"/>
                </a:solidFill>
              </a:rPr>
              <a:t>a adresáre</a:t>
            </a:r>
          </a:p>
          <a:p>
            <a:pPr algn="ctr"/>
            <a:r>
              <a:rPr lang="sk-SK" sz="2000" b="1" dirty="0">
                <a:solidFill>
                  <a:srgbClr val="F66400"/>
                </a:solidFill>
              </a:rPr>
              <a:t>repozitárov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91"/>
    </mc:Choice>
    <mc:Fallback>
      <p:transition spd="slow" advTm="19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9" y="443614"/>
            <a:ext cx="5403472" cy="3640234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22" y="3239543"/>
            <a:ext cx="5297260" cy="3290533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Šípka doprava 4"/>
          <p:cNvSpPr/>
          <p:nvPr/>
        </p:nvSpPr>
        <p:spPr>
          <a:xfrm>
            <a:off x="126882" y="5292477"/>
            <a:ext cx="3384376" cy="1132383"/>
          </a:xfrm>
          <a:prstGeom prst="rightArrow">
            <a:avLst/>
          </a:prstGeom>
          <a:solidFill>
            <a:schemeClr val="tx1"/>
          </a:solidFill>
          <a:ln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rgbClr val="F66400"/>
                </a:solidFill>
              </a:rPr>
              <a:t>Odporúčané repozitáre </a:t>
            </a:r>
          </a:p>
          <a:p>
            <a:pPr algn="ctr"/>
            <a:r>
              <a:rPr lang="sk-SK" sz="1400" b="1" dirty="0" err="1">
                <a:solidFill>
                  <a:srgbClr val="F66400"/>
                </a:solidFill>
              </a:rPr>
              <a:t>Plos</a:t>
            </a:r>
            <a:r>
              <a:rPr lang="sk-SK" sz="1400" b="1" dirty="0">
                <a:solidFill>
                  <a:srgbClr val="F66400"/>
                </a:solidFill>
              </a:rPr>
              <a:t> </a:t>
            </a:r>
            <a:r>
              <a:rPr lang="sk-SK" sz="1400" b="1" dirty="0" err="1">
                <a:solidFill>
                  <a:srgbClr val="F66400"/>
                </a:solidFill>
              </a:rPr>
              <a:t>One</a:t>
            </a:r>
            <a:endParaRPr lang="sk-SK" sz="1400" b="1" dirty="0">
              <a:solidFill>
                <a:srgbClr val="F66400"/>
              </a:solidFill>
            </a:endParaRPr>
          </a:p>
        </p:txBody>
      </p:sp>
      <p:sp>
        <p:nvSpPr>
          <p:cNvPr id="6" name="Šípka doľava 5"/>
          <p:cNvSpPr/>
          <p:nvPr/>
        </p:nvSpPr>
        <p:spPr>
          <a:xfrm>
            <a:off x="4552394" y="312892"/>
            <a:ext cx="3853348" cy="1152128"/>
          </a:xfrm>
          <a:prstGeom prst="leftArrow">
            <a:avLst/>
          </a:prstGeom>
          <a:solidFill>
            <a:schemeClr val="tx1"/>
          </a:solidFill>
          <a:ln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rgbClr val="F66400"/>
                </a:solidFill>
              </a:rPr>
              <a:t>Odporúčané repozitáre</a:t>
            </a:r>
          </a:p>
          <a:p>
            <a:pPr algn="ctr"/>
            <a:r>
              <a:rPr lang="sk-SK" sz="1400" b="1" dirty="0" err="1">
                <a:solidFill>
                  <a:srgbClr val="F66400"/>
                </a:solidFill>
              </a:rPr>
              <a:t>Springer</a:t>
            </a:r>
            <a:r>
              <a:rPr lang="sk-SK" sz="1400" b="1" dirty="0">
                <a:solidFill>
                  <a:srgbClr val="F66400"/>
                </a:solidFill>
              </a:rPr>
              <a:t> </a:t>
            </a:r>
            <a:r>
              <a:rPr lang="sk-SK" sz="1400" b="1" dirty="0" err="1">
                <a:solidFill>
                  <a:srgbClr val="F66400"/>
                </a:solidFill>
              </a:rPr>
              <a:t>Nature</a:t>
            </a:r>
            <a:endParaRPr lang="sk-SK" sz="1400" b="1" dirty="0">
              <a:solidFill>
                <a:srgbClr val="F664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177326" y="35893"/>
            <a:ext cx="640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/>
              <a:t>https://www.springernature.com/gp/authors/research-data-policy/recommended-repositories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107395" y="6529591"/>
            <a:ext cx="4336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/>
              <a:t>https://journals.plos.org/plosone/s/recommended-repositories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78" y="1686560"/>
            <a:ext cx="5187182" cy="3503343"/>
          </a:xfrm>
          <a:prstGeom prst="rect">
            <a:avLst/>
          </a:prstGeom>
          <a:noFill/>
          <a:ln w="3175">
            <a:solidFill>
              <a:srgbClr val="F66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BlokTextu 11"/>
          <p:cNvSpPr txBox="1"/>
          <p:nvPr/>
        </p:nvSpPr>
        <p:spPr>
          <a:xfrm>
            <a:off x="6120606" y="1409561"/>
            <a:ext cx="600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/>
              <a:t>https://authorservices.taylorandfrancis.com/data-sharing/share-your-data/repositories/</a:t>
            </a:r>
          </a:p>
        </p:txBody>
      </p:sp>
      <p:sp>
        <p:nvSpPr>
          <p:cNvPr id="8" name="Bublina v tvare šípky nahor 7"/>
          <p:cNvSpPr/>
          <p:nvPr/>
        </p:nvSpPr>
        <p:spPr>
          <a:xfrm>
            <a:off x="9075540" y="5004445"/>
            <a:ext cx="2880320" cy="1008112"/>
          </a:xfrm>
          <a:prstGeom prst="upArrowCallout">
            <a:avLst/>
          </a:prstGeom>
          <a:solidFill>
            <a:schemeClr val="tx1"/>
          </a:solidFill>
          <a:ln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rgbClr val="F66400"/>
                </a:solidFill>
              </a:rPr>
              <a:t>Odporúčané repozitáre</a:t>
            </a:r>
          </a:p>
          <a:p>
            <a:pPr algn="ctr"/>
            <a:r>
              <a:rPr lang="sk-SK" sz="1400" b="1" dirty="0" err="1">
                <a:solidFill>
                  <a:srgbClr val="F66400"/>
                </a:solidFill>
              </a:rPr>
              <a:t>Taylor</a:t>
            </a:r>
            <a:r>
              <a:rPr lang="sk-SK" sz="1400" b="1" dirty="0">
                <a:solidFill>
                  <a:srgbClr val="F66400"/>
                </a:solidFill>
              </a:rPr>
              <a:t> &amp; </a:t>
            </a:r>
            <a:r>
              <a:rPr lang="sk-SK" sz="1400" b="1" dirty="0" err="1">
                <a:solidFill>
                  <a:srgbClr val="F66400"/>
                </a:solidFill>
              </a:rPr>
              <a:t>Francis</a:t>
            </a:r>
            <a:endParaRPr lang="sk-SK" sz="1400" b="1" dirty="0">
              <a:solidFill>
                <a:srgbClr val="F664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2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61"/>
    </mc:Choice>
    <mc:Fallback>
      <p:transition spd="slow" advTm="11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2054" y="323925"/>
            <a:ext cx="5832648" cy="791118"/>
          </a:xfrm>
        </p:spPr>
        <p:txBody>
          <a:bodyPr>
            <a:noAutofit/>
          </a:bodyPr>
          <a:lstStyle/>
          <a:p>
            <a:r>
              <a:rPr lang="sk-SK" sz="4800" b="1" dirty="0">
                <a:solidFill>
                  <a:srgbClr val="F66400"/>
                </a:solidFill>
              </a:rPr>
              <a:t>Repozitár </a:t>
            </a:r>
            <a:r>
              <a:rPr lang="sk-SK" sz="4800" b="1" dirty="0" err="1">
                <a:solidFill>
                  <a:srgbClr val="F66400"/>
                </a:solidFill>
              </a:rPr>
              <a:t>Zenodo</a:t>
            </a:r>
            <a:endParaRPr lang="sk-SK" sz="4800" b="1" dirty="0">
              <a:solidFill>
                <a:srgbClr val="FF6801"/>
              </a:solidFill>
            </a:endParaRPr>
          </a:p>
        </p:txBody>
      </p:sp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215950" y="1476053"/>
            <a:ext cx="11593288" cy="5112568"/>
          </a:xfrm>
        </p:spPr>
        <p:txBody>
          <a:bodyPr>
            <a:noAutofit/>
          </a:bodyPr>
          <a:lstStyle/>
          <a:p>
            <a:r>
              <a:rPr lang="sk-SK" sz="2200" dirty="0"/>
              <a:t> </a:t>
            </a:r>
            <a:r>
              <a:rPr lang="sk-SK" sz="2200" dirty="0" err="1"/>
              <a:t>Zenodo</a:t>
            </a:r>
            <a:r>
              <a:rPr lang="sk-SK" sz="2200" dirty="0"/>
              <a:t> je univerzálny repozitár vytvorený platformou </a:t>
            </a:r>
            <a:r>
              <a:rPr lang="sk-SK" sz="2200" dirty="0" err="1"/>
              <a:t>OpenAIRE</a:t>
            </a:r>
            <a:r>
              <a:rPr lang="sk-SK" sz="2200" dirty="0"/>
              <a:t> (infraštruktúra pre otvorenú odbornú komunikáciu v Európe) a spoločnosťou CERN. </a:t>
            </a:r>
          </a:p>
          <a:p>
            <a:r>
              <a:rPr lang="sk-SK" sz="2200" dirty="0"/>
              <a:t> Do repozitára možno ukladať rôzne formáty dát: publikácie (články, knihy, zborníky...), dáta, kód, plagáty, prezentácie. </a:t>
            </a:r>
          </a:p>
          <a:p>
            <a:r>
              <a:rPr lang="sk-SK" sz="2200" dirty="0"/>
              <a:t> Veľkosť nahrávaných súborov max. 50 GB. </a:t>
            </a:r>
          </a:p>
          <a:p>
            <a:r>
              <a:rPr lang="sk-SK" sz="2200" dirty="0"/>
              <a:t> Repozitár môže prideľovať vkladanému obsahu/dátam trvalý identifikátor DOI.</a:t>
            </a:r>
          </a:p>
          <a:p>
            <a:r>
              <a:rPr lang="sk-SK" sz="2200" dirty="0"/>
              <a:t> Repozitár ponúka možnosť uloženému obsahu prideliť verejnú licenciu </a:t>
            </a:r>
            <a:r>
              <a:rPr lang="sk-SK" sz="2200" dirty="0" err="1"/>
              <a:t>Creative</a:t>
            </a:r>
            <a:r>
              <a:rPr lang="sk-SK" sz="2200" dirty="0"/>
              <a:t> </a:t>
            </a:r>
            <a:r>
              <a:rPr lang="sk-SK" sz="2200" dirty="0" err="1"/>
              <a:t>Commons</a:t>
            </a:r>
            <a:r>
              <a:rPr lang="sk-SK" sz="2200" dirty="0"/>
              <a:t>. </a:t>
            </a:r>
          </a:p>
          <a:p>
            <a:r>
              <a:rPr lang="sk-SK" sz="2200" dirty="0"/>
              <a:t> Repozitár umožňuje ukladať, prezentovať a </a:t>
            </a:r>
            <a:r>
              <a:rPr lang="sk-SK" sz="2200" dirty="0" err="1"/>
              <a:t>zdieľať</a:t>
            </a:r>
            <a:r>
              <a:rPr lang="sk-SK" sz="2200" dirty="0"/>
              <a:t> vkladaný obsah na úrovni komunít, čo formálne spĺňa aj konkrétny projekt.</a:t>
            </a:r>
          </a:p>
          <a:p>
            <a:r>
              <a:rPr lang="sk-SK" sz="2200" dirty="0"/>
              <a:t> </a:t>
            </a:r>
            <a:r>
              <a:rPr lang="sk-SK" sz="2200" dirty="0" err="1"/>
              <a:t>Metadátový</a:t>
            </a:r>
            <a:r>
              <a:rPr lang="sk-SK" sz="2200" dirty="0"/>
              <a:t> popis </a:t>
            </a:r>
            <a:r>
              <a:rPr lang="sk-SK" sz="2200" dirty="0" err="1"/>
              <a:t>se</a:t>
            </a:r>
            <a:r>
              <a:rPr lang="sk-SK" sz="2200" dirty="0"/>
              <a:t> vychádza zo štandardu </a:t>
            </a:r>
            <a:r>
              <a:rPr lang="sk-SK" sz="2200" dirty="0" err="1"/>
              <a:t>DataCite's</a:t>
            </a:r>
            <a:r>
              <a:rPr lang="sk-SK" sz="2200" dirty="0"/>
              <a:t> </a:t>
            </a:r>
            <a:r>
              <a:rPr lang="sk-SK" sz="2200" dirty="0" err="1"/>
              <a:t>Metadata</a:t>
            </a:r>
            <a:r>
              <a:rPr lang="sk-SK" sz="2200" dirty="0"/>
              <a:t> </a:t>
            </a:r>
            <a:r>
              <a:rPr lang="sk-SK" sz="2200" dirty="0" err="1"/>
              <a:t>Schema</a:t>
            </a:r>
            <a:r>
              <a:rPr lang="sk-SK" sz="2200" dirty="0"/>
              <a:t> s možnosťou exportu do formátov MARCXML, Dublin </a:t>
            </a:r>
            <a:r>
              <a:rPr lang="sk-SK" sz="2200" dirty="0" err="1"/>
              <a:t>Core</a:t>
            </a:r>
            <a:r>
              <a:rPr lang="sk-SK" sz="2200" dirty="0"/>
              <a:t>, </a:t>
            </a:r>
            <a:r>
              <a:rPr lang="sk-SK" sz="2200" dirty="0" err="1"/>
              <a:t>DataCite</a:t>
            </a:r>
            <a:r>
              <a:rPr lang="sk-SK" sz="2200" dirty="0"/>
              <a:t> a pod. </a:t>
            </a:r>
          </a:p>
          <a:p>
            <a:r>
              <a:rPr lang="sk-SK" sz="2200" dirty="0"/>
              <a:t> Repozitár je považovaný za dôveryhodný.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8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98"/>
    </mc:Choice>
    <mc:Fallback>
      <p:transition spd="slow" advTm="307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6" y="395933"/>
            <a:ext cx="5688632" cy="5521765"/>
          </a:xfrm>
          <a:prstGeom prst="rect">
            <a:avLst/>
          </a:prstGeom>
          <a:noFill/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30" y="1404045"/>
            <a:ext cx="3961233" cy="5054533"/>
          </a:xfrm>
          <a:prstGeom prst="rect">
            <a:avLst/>
          </a:prstGeom>
          <a:noFill/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7200726" y="68396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https://zenodo.org/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713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2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37"/>
    </mc:Choice>
    <mc:Fallback>
      <p:transition spd="slow" advTm="7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ktíva">
  <a:themeElements>
    <a:clrScheme name="Perspektí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, klas. ver.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ktí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2396</TotalTime>
  <Words>632</Words>
  <Application>Microsoft Office PowerPoint</Application>
  <PresentationFormat>Vlastná</PresentationFormat>
  <Paragraphs>80</Paragraphs>
  <Slides>17</Slides>
  <Notes>2</Notes>
  <HiddenSlides>0</HiddenSlides>
  <MMClips>17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Perspektíva</vt:lpstr>
      <vt:lpstr>Repozitár Zenodo: univerzálny repozitár s otvoreným prístupom a jeho možnosti</vt:lpstr>
      <vt:lpstr>Obsah</vt:lpstr>
      <vt:lpstr>Keď sa povie :: Repozitár</vt:lpstr>
      <vt:lpstr>Typy repozitárov</vt:lpstr>
      <vt:lpstr>Repetitio est mater studiorum :: Princípy FAIR</vt:lpstr>
      <vt:lpstr>Kde a ako hľadať vhodný repozitár</vt:lpstr>
      <vt:lpstr>Prezentácia programu PowerPoint</vt:lpstr>
      <vt:lpstr>Repozitár Zenodo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Použité a odporúčané zdroje</vt:lpstr>
      <vt:lpstr>Ďakujem za pozornosť</vt:lpstr>
    </vt:vector>
  </TitlesOfParts>
  <Company>SPU v Nitre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Zavádzanie otvoreného prístupu do praxe</dc:title>
  <dc:creator>PhDr. Ľubica Jamborová, PhD.</dc:creator>
  <cp:lastModifiedBy>jedlickova_l</cp:lastModifiedBy>
  <cp:revision>137</cp:revision>
  <dcterms:created xsi:type="dcterms:W3CDTF">2021-11-21T08:13:21Z</dcterms:created>
  <dcterms:modified xsi:type="dcterms:W3CDTF">2023-11-20T09:25:31Z</dcterms:modified>
</cp:coreProperties>
</file>